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9" r:id="rId4"/>
    <p:sldId id="274" r:id="rId5"/>
    <p:sldId id="260" r:id="rId6"/>
    <p:sldId id="287" r:id="rId7"/>
    <p:sldId id="261" r:id="rId8"/>
    <p:sldId id="275" r:id="rId9"/>
    <p:sldId id="286" r:id="rId10"/>
    <p:sldId id="278" r:id="rId11"/>
    <p:sldId id="263" r:id="rId12"/>
    <p:sldId id="279" r:id="rId13"/>
    <p:sldId id="262" r:id="rId14"/>
    <p:sldId id="280" r:id="rId15"/>
    <p:sldId id="264" r:id="rId16"/>
    <p:sldId id="281" r:id="rId17"/>
    <p:sldId id="270" r:id="rId18"/>
    <p:sldId id="282" r:id="rId19"/>
    <p:sldId id="269" r:id="rId20"/>
    <p:sldId id="283" r:id="rId21"/>
    <p:sldId id="268" r:id="rId22"/>
    <p:sldId id="284" r:id="rId23"/>
    <p:sldId id="271" r:id="rId24"/>
    <p:sldId id="285" r:id="rId25"/>
    <p:sldId id="276" r:id="rId26"/>
    <p:sldId id="277" r:id="rId27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15A9351-C63B-4356-ACC8-D200B57F27F2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935FE3A-DCEA-4947-ADCB-EE0C8D9DA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85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B9FDBC-01E8-4ECD-B0D9-CC8D8ED59B09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8378CD-3860-457C-9F2A-E11853D74BA4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10D9AA-DD6F-4421-9A97-B642764632E2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C982D5-37BB-4BD7-8492-149B85FDDDC3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19F86E-85E4-48AC-8EDA-39D7C57CB985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FD0038-4E00-4814-A159-5BFEEDCC1EDE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125BD3-1EC2-46A9-B530-B870340EA4A6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330B2C-A14E-4F13-B003-069A0962B26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1D6F1A-0199-45CC-9155-E97B0B051E9C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3F3EBE-BEB8-4724-96DE-65E915C80A9B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574311-3328-4B27-9C92-57737C1C909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574311-3328-4B27-9C92-57737C1C9094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E0AF3A-9936-4DF8-8359-E0F5521A9208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E86773-F5F9-4C56-AC37-236FEA5986D2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ACC8C4-DE19-47C7-BD7B-2FFBBF49F515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71196-20D2-492F-931A-35090A676156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2CB3B-3BA0-46EF-9CAD-295B812F4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78419-4BB1-4C7A-AF32-4010DB6335C4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73E1F-DA44-4466-B80D-2592C0BAF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E99F5-FFA7-46F5-8595-5ADD1A29DC1D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6312E-3DCE-4F2A-BA27-1B9B37F568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D5704-C44B-46A0-8205-6D2CDC456F70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99B87-04DA-49D0-B40A-FB7C27992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1F0AB-A867-40AC-9544-F15E72E91FEF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1DC8-6379-4DA9-9FEE-E44ED667F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9BF09-0F8F-43AD-9CE7-A6D121F20383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B7604-430A-443E-9373-C7E8B5411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9E882-1C69-479C-BC37-6A9A4E78FCCF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11EA3-4F83-479D-A0B4-15F4D85F4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3A12A-04E8-4BBC-934A-C8CAB0F4ABD4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5981E-F5EE-4321-B55B-2EBE036B5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12538-BE04-4DC6-A3E2-5A5732888E38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C7AFB-E4CB-45CB-97CA-B39BCF7D9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0BA10-D878-4F22-9A58-65C49C80C6F0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22F6E-EC14-4C75-8506-8CD2C1F53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25CCA-501C-4007-92A3-E7A9C079138E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0384D-8B29-4B9E-9F10-B9E8BBF7B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BB1D17-341D-4F3E-9E6C-E6C1628699E6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CAFB32-F388-4D28-8A93-98AF75E07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file:///E:\U.S.%20Map.pd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984973"/>
              </p:ext>
            </p:extLst>
          </p:nvPr>
        </p:nvGraphicFramePr>
        <p:xfrm>
          <a:off x="685800" y="838200"/>
          <a:ext cx="7948613" cy="579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crobat Document" r:id="rId4" imgW="9450000" imgH="6885000" progId="AcroExch.Document.7">
                  <p:link updateAutomatic="1"/>
                </p:oleObj>
              </mc:Choice>
              <mc:Fallback>
                <p:oleObj name="Acrobat Document" r:id="rId4" imgW="9450000" imgH="6885000" progId="AcroExch.Document.7">
                  <p:link updateAutomatic="1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838200"/>
                        <a:ext cx="7948613" cy="579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extBox 4"/>
          <p:cNvSpPr txBox="1">
            <a:spLocks noChangeArrowheads="1"/>
          </p:cNvSpPr>
          <p:nvPr/>
        </p:nvSpPr>
        <p:spPr bwMode="auto">
          <a:xfrm>
            <a:off x="838200" y="152400"/>
            <a:ext cx="7620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>
                <a:latin typeface="Calibri" pitchFamily="34" charset="0"/>
              </a:rPr>
              <a:t>Landforms and Geography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smtClean="0"/>
              <a:t>Continental Divide</a:t>
            </a:r>
          </a:p>
        </p:txBody>
      </p:sp>
      <p:pic>
        <p:nvPicPr>
          <p:cNvPr id="9219" name="Content Placeholder 3" descr="continental divide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81200" y="1371600"/>
            <a:ext cx="4976813" cy="5292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Content Placeholder 3" descr="cont. divide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-685800" y="-668338"/>
            <a:ext cx="10490200" cy="7526338"/>
          </a:xfrm>
        </p:spPr>
      </p:pic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2133600" y="228600"/>
            <a:ext cx="5029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Continental Divide</a:t>
            </a: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 rot="3069314">
            <a:off x="1866107" y="2467769"/>
            <a:ext cx="2209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Rocky Mountains</a:t>
            </a:r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 rot="-3295505">
            <a:off x="5434807" y="2720181"/>
            <a:ext cx="2743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Appalachian Mountains</a:t>
            </a:r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457200" y="3048001"/>
            <a:ext cx="83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Death Valley</a:t>
            </a:r>
            <a:endParaRPr lang="en-US" dirty="0"/>
          </a:p>
        </p:txBody>
      </p:sp>
      <p:sp>
        <p:nvSpPr>
          <p:cNvPr id="10247" name="TextBox 6"/>
          <p:cNvSpPr txBox="1">
            <a:spLocks noChangeArrowheads="1"/>
          </p:cNvSpPr>
          <p:nvPr/>
        </p:nvSpPr>
        <p:spPr bwMode="auto">
          <a:xfrm rot="-3906168">
            <a:off x="612775" y="2003425"/>
            <a:ext cx="2057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Continental Divide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676400" y="2590800"/>
            <a:ext cx="1066800" cy="914400"/>
            <a:chOff x="2133600" y="2209800"/>
            <a:chExt cx="1066800" cy="914400"/>
          </a:xfrm>
        </p:grpSpPr>
        <p:sp>
          <p:nvSpPr>
            <p:cNvPr id="9" name="Oval 8"/>
            <p:cNvSpPr/>
            <p:nvPr/>
          </p:nvSpPr>
          <p:spPr>
            <a:xfrm>
              <a:off x="2133600" y="2667000"/>
              <a:ext cx="228600" cy="4572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5"/>
            <p:cNvSpPr txBox="1">
              <a:spLocks noChangeArrowheads="1"/>
            </p:cNvSpPr>
            <p:nvPr/>
          </p:nvSpPr>
          <p:spPr bwMode="auto">
            <a:xfrm>
              <a:off x="2209800" y="2209800"/>
              <a:ext cx="990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/>
                <a:t>Great Basin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Great Lakes and St. Lawrence River</a:t>
            </a:r>
          </a:p>
        </p:txBody>
      </p:sp>
      <p:pic>
        <p:nvPicPr>
          <p:cNvPr id="11267" name="Content Placeholder 3" descr="st lawrence river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9213" y="1828800"/>
            <a:ext cx="8923337" cy="3962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ontent Placeholder 3" descr="great lakes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-1066800" y="-990600"/>
            <a:ext cx="11472863" cy="8229600"/>
          </a:xfrm>
        </p:spPr>
      </p:pic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533400" y="0"/>
            <a:ext cx="7315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Great Lakes &amp; St. Lawrence River</a:t>
            </a: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 rot="3069314">
            <a:off x="1866107" y="2315369"/>
            <a:ext cx="2209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Rocky Mountains</a:t>
            </a: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 rot="-3295505">
            <a:off x="5587207" y="2491581"/>
            <a:ext cx="2743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Appalachian Mountains</a:t>
            </a:r>
          </a:p>
        </p:txBody>
      </p:sp>
      <p:sp>
        <p:nvSpPr>
          <p:cNvPr id="12295" name="TextBox 6"/>
          <p:cNvSpPr txBox="1">
            <a:spLocks noChangeArrowheads="1"/>
          </p:cNvSpPr>
          <p:nvPr/>
        </p:nvSpPr>
        <p:spPr bwMode="auto">
          <a:xfrm rot="-3906168">
            <a:off x="562769" y="1588294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Continental Divide</a:t>
            </a:r>
          </a:p>
        </p:txBody>
      </p:sp>
      <p:sp>
        <p:nvSpPr>
          <p:cNvPr id="12296" name="TextBox 7"/>
          <p:cNvSpPr txBox="1">
            <a:spLocks noChangeArrowheads="1"/>
          </p:cNvSpPr>
          <p:nvPr/>
        </p:nvSpPr>
        <p:spPr bwMode="auto">
          <a:xfrm>
            <a:off x="5029200" y="685800"/>
            <a:ext cx="106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Superior</a:t>
            </a:r>
          </a:p>
        </p:txBody>
      </p:sp>
      <p:sp>
        <p:nvSpPr>
          <p:cNvPr id="12297" name="TextBox 8"/>
          <p:cNvSpPr txBox="1">
            <a:spLocks noChangeArrowheads="1"/>
          </p:cNvSpPr>
          <p:nvPr/>
        </p:nvSpPr>
        <p:spPr bwMode="auto">
          <a:xfrm rot="-173048">
            <a:off x="5111750" y="2389188"/>
            <a:ext cx="106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Michigan</a:t>
            </a:r>
          </a:p>
        </p:txBody>
      </p:sp>
      <p:sp>
        <p:nvSpPr>
          <p:cNvPr id="12298" name="TextBox 9"/>
          <p:cNvSpPr txBox="1">
            <a:spLocks noChangeArrowheads="1"/>
          </p:cNvSpPr>
          <p:nvPr/>
        </p:nvSpPr>
        <p:spPr bwMode="auto">
          <a:xfrm>
            <a:off x="6096000" y="23622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Erie</a:t>
            </a:r>
          </a:p>
        </p:txBody>
      </p:sp>
      <p:sp>
        <p:nvSpPr>
          <p:cNvPr id="12299" name="TextBox 10"/>
          <p:cNvSpPr txBox="1">
            <a:spLocks noChangeArrowheads="1"/>
          </p:cNvSpPr>
          <p:nvPr/>
        </p:nvSpPr>
        <p:spPr bwMode="auto">
          <a:xfrm>
            <a:off x="6096000" y="106680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Huron</a:t>
            </a:r>
          </a:p>
        </p:txBody>
      </p:sp>
      <p:sp>
        <p:nvSpPr>
          <p:cNvPr id="12300" name="TextBox 11"/>
          <p:cNvSpPr txBox="1">
            <a:spLocks noChangeArrowheads="1"/>
          </p:cNvSpPr>
          <p:nvPr/>
        </p:nvSpPr>
        <p:spPr bwMode="auto">
          <a:xfrm>
            <a:off x="6858000" y="1524000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Ontario</a:t>
            </a:r>
          </a:p>
        </p:txBody>
      </p:sp>
      <p:sp>
        <p:nvSpPr>
          <p:cNvPr id="12301" name="TextBox 12"/>
          <p:cNvSpPr txBox="1">
            <a:spLocks noChangeArrowheads="1"/>
          </p:cNvSpPr>
          <p:nvPr/>
        </p:nvSpPr>
        <p:spPr bwMode="auto">
          <a:xfrm rot="-2975406">
            <a:off x="6591300" y="612775"/>
            <a:ext cx="1752601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St. Lawrence River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524000" y="2743200"/>
            <a:ext cx="1066800" cy="914400"/>
            <a:chOff x="2133600" y="2209800"/>
            <a:chExt cx="1066800" cy="914400"/>
          </a:xfrm>
        </p:grpSpPr>
        <p:sp>
          <p:nvSpPr>
            <p:cNvPr id="15" name="Oval 14"/>
            <p:cNvSpPr/>
            <p:nvPr/>
          </p:nvSpPr>
          <p:spPr>
            <a:xfrm>
              <a:off x="2133600" y="2667000"/>
              <a:ext cx="228600" cy="4572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5"/>
            <p:cNvSpPr txBox="1">
              <a:spLocks noChangeArrowheads="1"/>
            </p:cNvSpPr>
            <p:nvPr/>
          </p:nvSpPr>
          <p:spPr bwMode="auto">
            <a:xfrm>
              <a:off x="2209800" y="2209800"/>
              <a:ext cx="990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/>
                <a:t>Great Basin</a:t>
              </a:r>
              <a:endParaRPr lang="en-US" dirty="0"/>
            </a:p>
          </p:txBody>
        </p:sp>
      </p:grp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304800" y="3048000"/>
            <a:ext cx="83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Death Valley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Rio Grande River</a:t>
            </a:r>
          </a:p>
        </p:txBody>
      </p:sp>
      <p:pic>
        <p:nvPicPr>
          <p:cNvPr id="13315" name="Content Placeholder 3" descr="rio grande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6063" y="1447800"/>
            <a:ext cx="8870950" cy="49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Content Placeholder 3" descr="rio grande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-644525" y="-838200"/>
            <a:ext cx="10298113" cy="7696200"/>
          </a:xfrm>
        </p:spPr>
      </p:pic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1981200" y="0"/>
            <a:ext cx="5257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Rio Grande River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 rot="3069314">
            <a:off x="1942307" y="2696369"/>
            <a:ext cx="2209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Rocky Mountains</a:t>
            </a:r>
          </a:p>
        </p:txBody>
      </p:sp>
      <p:sp>
        <p:nvSpPr>
          <p:cNvPr id="14341" name="TextBox 6"/>
          <p:cNvSpPr txBox="1">
            <a:spLocks noChangeArrowheads="1"/>
          </p:cNvSpPr>
          <p:nvPr/>
        </p:nvSpPr>
        <p:spPr bwMode="auto">
          <a:xfrm rot="-3295505">
            <a:off x="5282407" y="2643981"/>
            <a:ext cx="2743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Appalachian Mountains</a:t>
            </a:r>
          </a:p>
        </p:txBody>
      </p:sp>
      <p:sp>
        <p:nvSpPr>
          <p:cNvPr id="14343" name="TextBox 8"/>
          <p:cNvSpPr txBox="1">
            <a:spLocks noChangeArrowheads="1"/>
          </p:cNvSpPr>
          <p:nvPr/>
        </p:nvSpPr>
        <p:spPr bwMode="auto">
          <a:xfrm rot="-3906168">
            <a:off x="638969" y="2045494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Continental Divide</a:t>
            </a:r>
          </a:p>
        </p:txBody>
      </p:sp>
      <p:sp>
        <p:nvSpPr>
          <p:cNvPr id="14344" name="TextBox 9"/>
          <p:cNvSpPr txBox="1">
            <a:spLocks noChangeArrowheads="1"/>
          </p:cNvSpPr>
          <p:nvPr/>
        </p:nvSpPr>
        <p:spPr bwMode="auto">
          <a:xfrm>
            <a:off x="4800600" y="1066800"/>
            <a:ext cx="106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Superior</a:t>
            </a:r>
          </a:p>
        </p:txBody>
      </p:sp>
      <p:sp>
        <p:nvSpPr>
          <p:cNvPr id="14345" name="TextBox 10"/>
          <p:cNvSpPr txBox="1">
            <a:spLocks noChangeArrowheads="1"/>
          </p:cNvSpPr>
          <p:nvPr/>
        </p:nvSpPr>
        <p:spPr bwMode="auto">
          <a:xfrm rot="-173048">
            <a:off x="4883150" y="2617788"/>
            <a:ext cx="106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Michigan</a:t>
            </a:r>
          </a:p>
        </p:txBody>
      </p:sp>
      <p:sp>
        <p:nvSpPr>
          <p:cNvPr id="14346" name="TextBox 11"/>
          <p:cNvSpPr txBox="1">
            <a:spLocks noChangeArrowheads="1"/>
          </p:cNvSpPr>
          <p:nvPr/>
        </p:nvSpPr>
        <p:spPr bwMode="auto">
          <a:xfrm>
            <a:off x="5791200" y="26670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Erie</a:t>
            </a:r>
          </a:p>
        </p:txBody>
      </p:sp>
      <p:sp>
        <p:nvSpPr>
          <p:cNvPr id="14347" name="TextBox 12"/>
          <p:cNvSpPr txBox="1">
            <a:spLocks noChangeArrowheads="1"/>
          </p:cNvSpPr>
          <p:nvPr/>
        </p:nvSpPr>
        <p:spPr bwMode="auto">
          <a:xfrm>
            <a:off x="5867400" y="144780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Huron</a:t>
            </a:r>
          </a:p>
        </p:txBody>
      </p:sp>
      <p:sp>
        <p:nvSpPr>
          <p:cNvPr id="14348" name="TextBox 13"/>
          <p:cNvSpPr txBox="1">
            <a:spLocks noChangeArrowheads="1"/>
          </p:cNvSpPr>
          <p:nvPr/>
        </p:nvSpPr>
        <p:spPr bwMode="auto">
          <a:xfrm>
            <a:off x="6400800" y="1828800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Ontario</a:t>
            </a:r>
          </a:p>
        </p:txBody>
      </p:sp>
      <p:sp>
        <p:nvSpPr>
          <p:cNvPr id="14349" name="TextBox 14"/>
          <p:cNvSpPr txBox="1">
            <a:spLocks noChangeArrowheads="1"/>
          </p:cNvSpPr>
          <p:nvPr/>
        </p:nvSpPr>
        <p:spPr bwMode="auto">
          <a:xfrm rot="-2975406">
            <a:off x="6286501" y="841375"/>
            <a:ext cx="1752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St. Lawrence River</a:t>
            </a:r>
          </a:p>
        </p:txBody>
      </p:sp>
      <p:sp>
        <p:nvSpPr>
          <p:cNvPr id="14350" name="TextBox 15"/>
          <p:cNvSpPr txBox="1">
            <a:spLocks noChangeArrowheads="1"/>
          </p:cNvSpPr>
          <p:nvPr/>
        </p:nvSpPr>
        <p:spPr bwMode="auto">
          <a:xfrm rot="2189435">
            <a:off x="2060575" y="5040313"/>
            <a:ext cx="1676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Rio Grande River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676400" y="2514600"/>
            <a:ext cx="1066800" cy="914400"/>
            <a:chOff x="2133600" y="2209800"/>
            <a:chExt cx="1066800" cy="914400"/>
          </a:xfrm>
        </p:grpSpPr>
        <p:sp>
          <p:nvSpPr>
            <p:cNvPr id="16" name="Oval 15"/>
            <p:cNvSpPr/>
            <p:nvPr/>
          </p:nvSpPr>
          <p:spPr>
            <a:xfrm>
              <a:off x="2133600" y="2667000"/>
              <a:ext cx="228600" cy="4572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5"/>
            <p:cNvSpPr txBox="1">
              <a:spLocks noChangeArrowheads="1"/>
            </p:cNvSpPr>
            <p:nvPr/>
          </p:nvSpPr>
          <p:spPr bwMode="auto">
            <a:xfrm>
              <a:off x="2209800" y="2209800"/>
              <a:ext cx="990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/>
                <a:t>Great Basin</a:t>
              </a:r>
              <a:endParaRPr lang="en-US" dirty="0"/>
            </a:p>
          </p:txBody>
        </p:sp>
      </p:grp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457200" y="3048001"/>
            <a:ext cx="83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Death Valley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smtClean="0"/>
              <a:t>Seminoles</a:t>
            </a:r>
          </a:p>
        </p:txBody>
      </p:sp>
      <p:pic>
        <p:nvPicPr>
          <p:cNvPr id="15363" name="Content Placeholder 3" descr="seminole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33600" y="1905000"/>
            <a:ext cx="4995863" cy="33670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Content Placeholder 3" descr="rio grande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-644525" y="-838200"/>
            <a:ext cx="10298113" cy="7696200"/>
          </a:xfrm>
        </p:spPr>
      </p:pic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1905000" y="0"/>
            <a:ext cx="5257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/>
              <a:t>Seminoles</a:t>
            </a:r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 rot="3069314">
            <a:off x="2018507" y="2772569"/>
            <a:ext cx="2209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Rocky Mountains</a:t>
            </a:r>
          </a:p>
        </p:txBody>
      </p:sp>
      <p:sp>
        <p:nvSpPr>
          <p:cNvPr id="16389" name="TextBox 5"/>
          <p:cNvSpPr txBox="1">
            <a:spLocks noChangeArrowheads="1"/>
          </p:cNvSpPr>
          <p:nvPr/>
        </p:nvSpPr>
        <p:spPr bwMode="auto">
          <a:xfrm rot="-3295505">
            <a:off x="5282407" y="2643981"/>
            <a:ext cx="2743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Appalachian Mountains</a:t>
            </a:r>
          </a:p>
        </p:txBody>
      </p:sp>
      <p:sp>
        <p:nvSpPr>
          <p:cNvPr id="16391" name="TextBox 7"/>
          <p:cNvSpPr txBox="1">
            <a:spLocks noChangeArrowheads="1"/>
          </p:cNvSpPr>
          <p:nvPr/>
        </p:nvSpPr>
        <p:spPr bwMode="auto">
          <a:xfrm rot="-3906168">
            <a:off x="638969" y="1969294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Continental Divide</a:t>
            </a:r>
          </a:p>
        </p:txBody>
      </p:sp>
      <p:sp>
        <p:nvSpPr>
          <p:cNvPr id="16392" name="TextBox 8"/>
          <p:cNvSpPr txBox="1">
            <a:spLocks noChangeArrowheads="1"/>
          </p:cNvSpPr>
          <p:nvPr/>
        </p:nvSpPr>
        <p:spPr bwMode="auto">
          <a:xfrm>
            <a:off x="4800600" y="1066800"/>
            <a:ext cx="106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Superior</a:t>
            </a:r>
          </a:p>
        </p:txBody>
      </p:sp>
      <p:sp>
        <p:nvSpPr>
          <p:cNvPr id="16393" name="TextBox 9"/>
          <p:cNvSpPr txBox="1">
            <a:spLocks noChangeArrowheads="1"/>
          </p:cNvSpPr>
          <p:nvPr/>
        </p:nvSpPr>
        <p:spPr bwMode="auto">
          <a:xfrm rot="-173048">
            <a:off x="4883150" y="2693988"/>
            <a:ext cx="106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Michigan</a:t>
            </a:r>
          </a:p>
        </p:txBody>
      </p:sp>
      <p:sp>
        <p:nvSpPr>
          <p:cNvPr id="16394" name="TextBox 10"/>
          <p:cNvSpPr txBox="1">
            <a:spLocks noChangeArrowheads="1"/>
          </p:cNvSpPr>
          <p:nvPr/>
        </p:nvSpPr>
        <p:spPr bwMode="auto">
          <a:xfrm>
            <a:off x="5791200" y="26670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Erie</a:t>
            </a:r>
          </a:p>
        </p:txBody>
      </p:sp>
      <p:sp>
        <p:nvSpPr>
          <p:cNvPr id="16395" name="TextBox 11"/>
          <p:cNvSpPr txBox="1">
            <a:spLocks noChangeArrowheads="1"/>
          </p:cNvSpPr>
          <p:nvPr/>
        </p:nvSpPr>
        <p:spPr bwMode="auto">
          <a:xfrm>
            <a:off x="5867400" y="144780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Huron</a:t>
            </a:r>
          </a:p>
        </p:txBody>
      </p:sp>
      <p:sp>
        <p:nvSpPr>
          <p:cNvPr id="16396" name="TextBox 12"/>
          <p:cNvSpPr txBox="1">
            <a:spLocks noChangeArrowheads="1"/>
          </p:cNvSpPr>
          <p:nvPr/>
        </p:nvSpPr>
        <p:spPr bwMode="auto">
          <a:xfrm>
            <a:off x="6248400" y="1828800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Ontario</a:t>
            </a:r>
          </a:p>
        </p:txBody>
      </p:sp>
      <p:sp>
        <p:nvSpPr>
          <p:cNvPr id="16397" name="TextBox 13"/>
          <p:cNvSpPr txBox="1">
            <a:spLocks noChangeArrowheads="1"/>
          </p:cNvSpPr>
          <p:nvPr/>
        </p:nvSpPr>
        <p:spPr bwMode="auto">
          <a:xfrm rot="-2975406">
            <a:off x="6362701" y="765175"/>
            <a:ext cx="1752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St. Lawrence River</a:t>
            </a:r>
          </a:p>
        </p:txBody>
      </p:sp>
      <p:sp>
        <p:nvSpPr>
          <p:cNvPr id="16398" name="TextBox 14"/>
          <p:cNvSpPr txBox="1">
            <a:spLocks noChangeArrowheads="1"/>
          </p:cNvSpPr>
          <p:nvPr/>
        </p:nvSpPr>
        <p:spPr bwMode="auto">
          <a:xfrm rot="2189435">
            <a:off x="2136775" y="5040313"/>
            <a:ext cx="1676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Rio Grande River</a:t>
            </a:r>
          </a:p>
        </p:txBody>
      </p:sp>
      <p:pic>
        <p:nvPicPr>
          <p:cNvPr id="16399" name="Picture 2" descr="C:\Documents and Settings\e199400310\Local Settings\Temporary Internet Files\Content.IE5\C54N0V2N\MCj028092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5029200"/>
            <a:ext cx="3270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0" name="TextBox 15"/>
          <p:cNvSpPr txBox="1">
            <a:spLocks noChangeArrowheads="1"/>
          </p:cNvSpPr>
          <p:nvPr/>
        </p:nvSpPr>
        <p:spPr bwMode="auto">
          <a:xfrm>
            <a:off x="6629400" y="50292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Seminoles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676400" y="2590800"/>
            <a:ext cx="1066800" cy="914400"/>
            <a:chOff x="2133600" y="2209800"/>
            <a:chExt cx="1066800" cy="914400"/>
          </a:xfrm>
        </p:grpSpPr>
        <p:sp>
          <p:nvSpPr>
            <p:cNvPr id="18" name="Oval 17"/>
            <p:cNvSpPr/>
            <p:nvPr/>
          </p:nvSpPr>
          <p:spPr>
            <a:xfrm>
              <a:off x="2133600" y="2667000"/>
              <a:ext cx="228600" cy="4572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5"/>
            <p:cNvSpPr txBox="1">
              <a:spLocks noChangeArrowheads="1"/>
            </p:cNvSpPr>
            <p:nvPr/>
          </p:nvSpPr>
          <p:spPr bwMode="auto">
            <a:xfrm>
              <a:off x="2209800" y="2209800"/>
              <a:ext cx="990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/>
                <a:t>Great Basin</a:t>
              </a:r>
              <a:endParaRPr lang="en-US" dirty="0"/>
            </a:p>
          </p:txBody>
        </p:sp>
      </p:grpSp>
      <p:sp>
        <p:nvSpPr>
          <p:cNvPr id="20" name="TextBox 5"/>
          <p:cNvSpPr txBox="1">
            <a:spLocks noChangeArrowheads="1"/>
          </p:cNvSpPr>
          <p:nvPr/>
        </p:nvSpPr>
        <p:spPr bwMode="auto">
          <a:xfrm>
            <a:off x="457200" y="3048001"/>
            <a:ext cx="83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Death Valley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smtClean="0"/>
              <a:t>Hopi</a:t>
            </a:r>
          </a:p>
        </p:txBody>
      </p:sp>
      <p:pic>
        <p:nvPicPr>
          <p:cNvPr id="17411" name="Content Placeholder 3" descr="hopi home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71800" y="2743200"/>
            <a:ext cx="3352800" cy="2774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Content Placeholder 3" descr="rio grande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-644525" y="-838200"/>
            <a:ext cx="10298113" cy="7696200"/>
          </a:xfrm>
        </p:spPr>
      </p:pic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1981200" y="0"/>
            <a:ext cx="5257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/>
              <a:t>Hopi</a:t>
            </a:r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 rot="3069314">
            <a:off x="1942307" y="2772569"/>
            <a:ext cx="2209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Rocky Mountains</a:t>
            </a:r>
          </a:p>
        </p:txBody>
      </p:sp>
      <p:sp>
        <p:nvSpPr>
          <p:cNvPr id="18437" name="TextBox 5"/>
          <p:cNvSpPr txBox="1">
            <a:spLocks noChangeArrowheads="1"/>
          </p:cNvSpPr>
          <p:nvPr/>
        </p:nvSpPr>
        <p:spPr bwMode="auto">
          <a:xfrm rot="-3295505">
            <a:off x="5282407" y="2643981"/>
            <a:ext cx="2743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Appalachian Mountains</a:t>
            </a:r>
          </a:p>
        </p:txBody>
      </p:sp>
      <p:sp>
        <p:nvSpPr>
          <p:cNvPr id="18439" name="TextBox 7"/>
          <p:cNvSpPr txBox="1">
            <a:spLocks noChangeArrowheads="1"/>
          </p:cNvSpPr>
          <p:nvPr/>
        </p:nvSpPr>
        <p:spPr bwMode="auto">
          <a:xfrm rot="-3906168">
            <a:off x="715169" y="1893094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Continental Divide</a:t>
            </a:r>
          </a:p>
        </p:txBody>
      </p:sp>
      <p:sp>
        <p:nvSpPr>
          <p:cNvPr id="18440" name="TextBox 8"/>
          <p:cNvSpPr txBox="1">
            <a:spLocks noChangeArrowheads="1"/>
          </p:cNvSpPr>
          <p:nvPr/>
        </p:nvSpPr>
        <p:spPr bwMode="auto">
          <a:xfrm>
            <a:off x="4724400" y="1066800"/>
            <a:ext cx="106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Superior</a:t>
            </a:r>
          </a:p>
        </p:txBody>
      </p:sp>
      <p:sp>
        <p:nvSpPr>
          <p:cNvPr id="18441" name="TextBox 9"/>
          <p:cNvSpPr txBox="1">
            <a:spLocks noChangeArrowheads="1"/>
          </p:cNvSpPr>
          <p:nvPr/>
        </p:nvSpPr>
        <p:spPr bwMode="auto">
          <a:xfrm rot="-173048">
            <a:off x="4959350" y="2617788"/>
            <a:ext cx="106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Michigan</a:t>
            </a:r>
          </a:p>
        </p:txBody>
      </p:sp>
      <p:sp>
        <p:nvSpPr>
          <p:cNvPr id="18442" name="TextBox 10"/>
          <p:cNvSpPr txBox="1">
            <a:spLocks noChangeArrowheads="1"/>
          </p:cNvSpPr>
          <p:nvPr/>
        </p:nvSpPr>
        <p:spPr bwMode="auto">
          <a:xfrm>
            <a:off x="5791200" y="26670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Erie</a:t>
            </a:r>
          </a:p>
        </p:txBody>
      </p:sp>
      <p:sp>
        <p:nvSpPr>
          <p:cNvPr id="18443" name="TextBox 11"/>
          <p:cNvSpPr txBox="1">
            <a:spLocks noChangeArrowheads="1"/>
          </p:cNvSpPr>
          <p:nvPr/>
        </p:nvSpPr>
        <p:spPr bwMode="auto">
          <a:xfrm>
            <a:off x="5867400" y="144780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Huron</a:t>
            </a:r>
          </a:p>
        </p:txBody>
      </p:sp>
      <p:sp>
        <p:nvSpPr>
          <p:cNvPr id="18444" name="TextBox 12"/>
          <p:cNvSpPr txBox="1">
            <a:spLocks noChangeArrowheads="1"/>
          </p:cNvSpPr>
          <p:nvPr/>
        </p:nvSpPr>
        <p:spPr bwMode="auto">
          <a:xfrm>
            <a:off x="6324600" y="1752600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Ontario</a:t>
            </a:r>
          </a:p>
        </p:txBody>
      </p:sp>
      <p:sp>
        <p:nvSpPr>
          <p:cNvPr id="18445" name="TextBox 13"/>
          <p:cNvSpPr txBox="1">
            <a:spLocks noChangeArrowheads="1"/>
          </p:cNvSpPr>
          <p:nvPr/>
        </p:nvSpPr>
        <p:spPr bwMode="auto">
          <a:xfrm rot="-2975406">
            <a:off x="6362700" y="612775"/>
            <a:ext cx="1752601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St. Lawrence River</a:t>
            </a:r>
          </a:p>
        </p:txBody>
      </p:sp>
      <p:sp>
        <p:nvSpPr>
          <p:cNvPr id="18446" name="TextBox 14"/>
          <p:cNvSpPr txBox="1">
            <a:spLocks noChangeArrowheads="1"/>
          </p:cNvSpPr>
          <p:nvPr/>
        </p:nvSpPr>
        <p:spPr bwMode="auto">
          <a:xfrm rot="2189435">
            <a:off x="2136775" y="5040313"/>
            <a:ext cx="1676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Rio Grande River</a:t>
            </a:r>
          </a:p>
        </p:txBody>
      </p:sp>
      <p:sp>
        <p:nvSpPr>
          <p:cNvPr id="18447" name="TextBox 15"/>
          <p:cNvSpPr txBox="1">
            <a:spLocks noChangeArrowheads="1"/>
          </p:cNvSpPr>
          <p:nvPr/>
        </p:nvSpPr>
        <p:spPr bwMode="auto">
          <a:xfrm>
            <a:off x="6629400" y="50292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Seminoles</a:t>
            </a:r>
          </a:p>
        </p:txBody>
      </p:sp>
      <p:pic>
        <p:nvPicPr>
          <p:cNvPr id="18448" name="Picture 2" descr="C:\Documents and Settings\e199400310\Local Settings\Temporary Internet Files\Content.IE5\C54N0V2N\MCj028092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5029200"/>
            <a:ext cx="3270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9" name="Picture 2" descr="C:\Documents and Settings\e199400310\Local Settings\Temporary Internet Files\Content.IE5\C54N0V2N\MCj028092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3581400"/>
            <a:ext cx="3270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0" name="TextBox 18"/>
          <p:cNvSpPr txBox="1">
            <a:spLocks noChangeArrowheads="1"/>
          </p:cNvSpPr>
          <p:nvPr/>
        </p:nvSpPr>
        <p:spPr bwMode="auto">
          <a:xfrm>
            <a:off x="1752600" y="38862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Hopi</a:t>
            </a:r>
          </a:p>
        </p:txBody>
      </p:sp>
      <p:sp>
        <p:nvSpPr>
          <p:cNvPr id="19" name="TextBox 5"/>
          <p:cNvSpPr txBox="1">
            <a:spLocks noChangeArrowheads="1"/>
          </p:cNvSpPr>
          <p:nvPr/>
        </p:nvSpPr>
        <p:spPr bwMode="auto">
          <a:xfrm>
            <a:off x="457200" y="3048001"/>
            <a:ext cx="83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Death Valley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Rocky Mountains</a:t>
            </a:r>
          </a:p>
        </p:txBody>
      </p:sp>
      <p:pic>
        <p:nvPicPr>
          <p:cNvPr id="3075" name="Picture 4" descr="rocky mountains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609600"/>
            <a:ext cx="6086475" cy="604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smtClean="0"/>
              <a:t>Pawnee</a:t>
            </a:r>
          </a:p>
        </p:txBody>
      </p:sp>
      <p:pic>
        <p:nvPicPr>
          <p:cNvPr id="19459" name="Content Placeholder 3" descr="pawnee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00200" y="1633538"/>
            <a:ext cx="5643563" cy="42338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Content Placeholder 3" descr="rio grande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-644525" y="-838200"/>
            <a:ext cx="10298113" cy="7696200"/>
          </a:xfrm>
        </p:spPr>
      </p:pic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1981200" y="0"/>
            <a:ext cx="5257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/>
              <a:t>Pawnee</a:t>
            </a: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 rot="3069314">
            <a:off x="2018507" y="2848769"/>
            <a:ext cx="2209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Rocky Mountains</a:t>
            </a:r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 rot="-3295505">
            <a:off x="5282407" y="2643981"/>
            <a:ext cx="2743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Appalachian Mountains</a:t>
            </a:r>
          </a:p>
        </p:txBody>
      </p:sp>
      <p:sp>
        <p:nvSpPr>
          <p:cNvPr id="20487" name="TextBox 7"/>
          <p:cNvSpPr txBox="1">
            <a:spLocks noChangeArrowheads="1"/>
          </p:cNvSpPr>
          <p:nvPr/>
        </p:nvSpPr>
        <p:spPr bwMode="auto">
          <a:xfrm rot="-3906168">
            <a:off x="638969" y="1893094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Continental Divide</a:t>
            </a:r>
          </a:p>
        </p:txBody>
      </p:sp>
      <p:sp>
        <p:nvSpPr>
          <p:cNvPr id="20488" name="TextBox 8"/>
          <p:cNvSpPr txBox="1">
            <a:spLocks noChangeArrowheads="1"/>
          </p:cNvSpPr>
          <p:nvPr/>
        </p:nvSpPr>
        <p:spPr bwMode="auto">
          <a:xfrm>
            <a:off x="4800600" y="1066800"/>
            <a:ext cx="106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Superior</a:t>
            </a:r>
          </a:p>
        </p:txBody>
      </p:sp>
      <p:sp>
        <p:nvSpPr>
          <p:cNvPr id="20489" name="TextBox 9"/>
          <p:cNvSpPr txBox="1">
            <a:spLocks noChangeArrowheads="1"/>
          </p:cNvSpPr>
          <p:nvPr/>
        </p:nvSpPr>
        <p:spPr bwMode="auto">
          <a:xfrm rot="-173048">
            <a:off x="4959350" y="2693988"/>
            <a:ext cx="106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Michigan</a:t>
            </a:r>
          </a:p>
        </p:txBody>
      </p:sp>
      <p:sp>
        <p:nvSpPr>
          <p:cNvPr id="20490" name="TextBox 10"/>
          <p:cNvSpPr txBox="1">
            <a:spLocks noChangeArrowheads="1"/>
          </p:cNvSpPr>
          <p:nvPr/>
        </p:nvSpPr>
        <p:spPr bwMode="auto">
          <a:xfrm>
            <a:off x="5867400" y="26670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Erie</a:t>
            </a:r>
          </a:p>
        </p:txBody>
      </p:sp>
      <p:sp>
        <p:nvSpPr>
          <p:cNvPr id="20491" name="TextBox 11"/>
          <p:cNvSpPr txBox="1">
            <a:spLocks noChangeArrowheads="1"/>
          </p:cNvSpPr>
          <p:nvPr/>
        </p:nvSpPr>
        <p:spPr bwMode="auto">
          <a:xfrm>
            <a:off x="5867400" y="144780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Huron</a:t>
            </a:r>
          </a:p>
        </p:txBody>
      </p:sp>
      <p:sp>
        <p:nvSpPr>
          <p:cNvPr id="20492" name="TextBox 12"/>
          <p:cNvSpPr txBox="1">
            <a:spLocks noChangeArrowheads="1"/>
          </p:cNvSpPr>
          <p:nvPr/>
        </p:nvSpPr>
        <p:spPr bwMode="auto">
          <a:xfrm>
            <a:off x="6248400" y="1828800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Ontario</a:t>
            </a:r>
          </a:p>
        </p:txBody>
      </p:sp>
      <p:sp>
        <p:nvSpPr>
          <p:cNvPr id="20493" name="TextBox 13"/>
          <p:cNvSpPr txBox="1">
            <a:spLocks noChangeArrowheads="1"/>
          </p:cNvSpPr>
          <p:nvPr/>
        </p:nvSpPr>
        <p:spPr bwMode="auto">
          <a:xfrm rot="-2975406">
            <a:off x="6286501" y="765175"/>
            <a:ext cx="1752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St. Lawrence River</a:t>
            </a:r>
          </a:p>
        </p:txBody>
      </p:sp>
      <p:sp>
        <p:nvSpPr>
          <p:cNvPr id="20494" name="TextBox 14"/>
          <p:cNvSpPr txBox="1">
            <a:spLocks noChangeArrowheads="1"/>
          </p:cNvSpPr>
          <p:nvPr/>
        </p:nvSpPr>
        <p:spPr bwMode="auto">
          <a:xfrm rot="2189435">
            <a:off x="2060575" y="5040313"/>
            <a:ext cx="1676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Rio Grande River</a:t>
            </a:r>
          </a:p>
        </p:txBody>
      </p:sp>
      <p:sp>
        <p:nvSpPr>
          <p:cNvPr id="20495" name="TextBox 15"/>
          <p:cNvSpPr txBox="1">
            <a:spLocks noChangeArrowheads="1"/>
          </p:cNvSpPr>
          <p:nvPr/>
        </p:nvSpPr>
        <p:spPr bwMode="auto">
          <a:xfrm>
            <a:off x="6781800" y="50292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Seminoles</a:t>
            </a:r>
          </a:p>
        </p:txBody>
      </p:sp>
      <p:pic>
        <p:nvPicPr>
          <p:cNvPr id="20496" name="Picture 2" descr="C:\Documents and Settings\e199400310\Local Settings\Temporary Internet Files\Content.IE5\C54N0V2N\MCj028092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5029200"/>
            <a:ext cx="3270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7" name="Picture 2" descr="C:\Documents and Settings\e199400310\Local Settings\Temporary Internet Files\Content.IE5\C54N0V2N\MCj028092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3505200"/>
            <a:ext cx="3270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8" name="TextBox 18"/>
          <p:cNvSpPr txBox="1">
            <a:spLocks noChangeArrowheads="1"/>
          </p:cNvSpPr>
          <p:nvPr/>
        </p:nvSpPr>
        <p:spPr bwMode="auto">
          <a:xfrm>
            <a:off x="1752600" y="38862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Hopi</a:t>
            </a:r>
          </a:p>
        </p:txBody>
      </p:sp>
      <p:pic>
        <p:nvPicPr>
          <p:cNvPr id="20499" name="Picture 2" descr="C:\Documents and Settings\e199400310\Local Settings\Temporary Internet Files\Content.IE5\C54N0V2N\MCj028092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2514600"/>
            <a:ext cx="3270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0" name="TextBox 20"/>
          <p:cNvSpPr txBox="1">
            <a:spLocks noChangeArrowheads="1"/>
          </p:cNvSpPr>
          <p:nvPr/>
        </p:nvSpPr>
        <p:spPr bwMode="auto">
          <a:xfrm>
            <a:off x="3429000" y="27432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Pawnee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676400" y="2590800"/>
            <a:ext cx="1066800" cy="914400"/>
            <a:chOff x="2133600" y="2209800"/>
            <a:chExt cx="1066800" cy="914400"/>
          </a:xfrm>
        </p:grpSpPr>
        <p:sp>
          <p:nvSpPr>
            <p:cNvPr id="22" name="Oval 21"/>
            <p:cNvSpPr/>
            <p:nvPr/>
          </p:nvSpPr>
          <p:spPr>
            <a:xfrm>
              <a:off x="2133600" y="2667000"/>
              <a:ext cx="228600" cy="4572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5"/>
            <p:cNvSpPr txBox="1">
              <a:spLocks noChangeArrowheads="1"/>
            </p:cNvSpPr>
            <p:nvPr/>
          </p:nvSpPr>
          <p:spPr bwMode="auto">
            <a:xfrm>
              <a:off x="2209800" y="2209800"/>
              <a:ext cx="990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/>
                <a:t>Great Basin</a:t>
              </a:r>
              <a:endParaRPr lang="en-US" dirty="0"/>
            </a:p>
          </p:txBody>
        </p:sp>
      </p:grpSp>
      <p:sp>
        <p:nvSpPr>
          <p:cNvPr id="24" name="TextBox 5"/>
          <p:cNvSpPr txBox="1">
            <a:spLocks noChangeArrowheads="1"/>
          </p:cNvSpPr>
          <p:nvPr/>
        </p:nvSpPr>
        <p:spPr bwMode="auto">
          <a:xfrm>
            <a:off x="457200" y="3048001"/>
            <a:ext cx="83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Death Valley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smtClean="0"/>
              <a:t>Kwakiutl</a:t>
            </a:r>
          </a:p>
        </p:txBody>
      </p:sp>
      <p:pic>
        <p:nvPicPr>
          <p:cNvPr id="21507" name="Content Placeholder 3" descr="Kwakiutl-Wearing-Mask-333x50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124200" y="1295400"/>
            <a:ext cx="3014663" cy="4525963"/>
          </a:xfrm>
        </p:spPr>
      </p:pic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3048000" y="5943600"/>
            <a:ext cx="3276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Kwakiutl wearing ceremonial mask.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Content Placeholder 3" descr="rio grande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-644525" y="-838200"/>
            <a:ext cx="10298113" cy="7696200"/>
          </a:xfrm>
        </p:spPr>
      </p:pic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1981200" y="0"/>
            <a:ext cx="5257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/>
              <a:t>Kwakiutl</a:t>
            </a: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 rot="-3295505">
            <a:off x="5282407" y="2643981"/>
            <a:ext cx="2743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Appalachian Mountains</a:t>
            </a:r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 rot="3069314">
            <a:off x="1789907" y="2543969"/>
            <a:ext cx="2209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Rocky Mountains</a:t>
            </a:r>
          </a:p>
        </p:txBody>
      </p:sp>
      <p:sp>
        <p:nvSpPr>
          <p:cNvPr id="22535" name="TextBox 7"/>
          <p:cNvSpPr txBox="1">
            <a:spLocks noChangeArrowheads="1"/>
          </p:cNvSpPr>
          <p:nvPr/>
        </p:nvSpPr>
        <p:spPr bwMode="auto">
          <a:xfrm rot="-3906168">
            <a:off x="715169" y="1969294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Continental Divide</a:t>
            </a:r>
          </a:p>
        </p:txBody>
      </p:sp>
      <p:sp>
        <p:nvSpPr>
          <p:cNvPr id="22536" name="TextBox 8"/>
          <p:cNvSpPr txBox="1">
            <a:spLocks noChangeArrowheads="1"/>
          </p:cNvSpPr>
          <p:nvPr/>
        </p:nvSpPr>
        <p:spPr bwMode="auto">
          <a:xfrm>
            <a:off x="4800600" y="990600"/>
            <a:ext cx="106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Superior</a:t>
            </a:r>
          </a:p>
        </p:txBody>
      </p:sp>
      <p:sp>
        <p:nvSpPr>
          <p:cNvPr id="22537" name="TextBox 9"/>
          <p:cNvSpPr txBox="1">
            <a:spLocks noChangeArrowheads="1"/>
          </p:cNvSpPr>
          <p:nvPr/>
        </p:nvSpPr>
        <p:spPr bwMode="auto">
          <a:xfrm rot="-173048">
            <a:off x="4959350" y="2693988"/>
            <a:ext cx="106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Michigan</a:t>
            </a:r>
          </a:p>
        </p:txBody>
      </p:sp>
      <p:sp>
        <p:nvSpPr>
          <p:cNvPr id="22538" name="TextBox 10"/>
          <p:cNvSpPr txBox="1">
            <a:spLocks noChangeArrowheads="1"/>
          </p:cNvSpPr>
          <p:nvPr/>
        </p:nvSpPr>
        <p:spPr bwMode="auto">
          <a:xfrm>
            <a:off x="5867400" y="26670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Erie</a:t>
            </a:r>
          </a:p>
        </p:txBody>
      </p:sp>
      <p:sp>
        <p:nvSpPr>
          <p:cNvPr id="22539" name="TextBox 11"/>
          <p:cNvSpPr txBox="1">
            <a:spLocks noChangeArrowheads="1"/>
          </p:cNvSpPr>
          <p:nvPr/>
        </p:nvSpPr>
        <p:spPr bwMode="auto">
          <a:xfrm>
            <a:off x="6172200" y="1905000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Ontario</a:t>
            </a:r>
          </a:p>
        </p:txBody>
      </p:sp>
      <p:sp>
        <p:nvSpPr>
          <p:cNvPr id="22540" name="TextBox 12"/>
          <p:cNvSpPr txBox="1">
            <a:spLocks noChangeArrowheads="1"/>
          </p:cNvSpPr>
          <p:nvPr/>
        </p:nvSpPr>
        <p:spPr bwMode="auto">
          <a:xfrm rot="-2975406">
            <a:off x="6134101" y="917575"/>
            <a:ext cx="1752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St. Lawrence River</a:t>
            </a:r>
          </a:p>
        </p:txBody>
      </p:sp>
      <p:sp>
        <p:nvSpPr>
          <p:cNvPr id="22541" name="TextBox 13"/>
          <p:cNvSpPr txBox="1">
            <a:spLocks noChangeArrowheads="1"/>
          </p:cNvSpPr>
          <p:nvPr/>
        </p:nvSpPr>
        <p:spPr bwMode="auto">
          <a:xfrm rot="2189435">
            <a:off x="2060575" y="5040313"/>
            <a:ext cx="1676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Rio Grande River</a:t>
            </a:r>
          </a:p>
        </p:txBody>
      </p:sp>
      <p:sp>
        <p:nvSpPr>
          <p:cNvPr id="22542" name="TextBox 14"/>
          <p:cNvSpPr txBox="1">
            <a:spLocks noChangeArrowheads="1"/>
          </p:cNvSpPr>
          <p:nvPr/>
        </p:nvSpPr>
        <p:spPr bwMode="auto">
          <a:xfrm>
            <a:off x="6629400" y="50292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Seminoles</a:t>
            </a:r>
          </a:p>
        </p:txBody>
      </p:sp>
      <p:pic>
        <p:nvPicPr>
          <p:cNvPr id="22543" name="Picture 2" descr="C:\Documents and Settings\e199400310\Local Settings\Temporary Internet Files\Content.IE5\C54N0V2N\MCj028092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5029200"/>
            <a:ext cx="3270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4" name="Picture 2" descr="C:\Documents and Settings\e199400310\Local Settings\Temporary Internet Files\Content.IE5\C54N0V2N\MCj028092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3581400"/>
            <a:ext cx="3270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5" name="TextBox 17"/>
          <p:cNvSpPr txBox="1">
            <a:spLocks noChangeArrowheads="1"/>
          </p:cNvSpPr>
          <p:nvPr/>
        </p:nvSpPr>
        <p:spPr bwMode="auto">
          <a:xfrm>
            <a:off x="1752600" y="38862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Hopi</a:t>
            </a:r>
          </a:p>
        </p:txBody>
      </p:sp>
      <p:pic>
        <p:nvPicPr>
          <p:cNvPr id="22546" name="Picture 2" descr="C:\Documents and Settings\e199400310\Local Settings\Temporary Internet Files\Content.IE5\C54N0V2N\MCj028092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2514600"/>
            <a:ext cx="3270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7" name="TextBox 20"/>
          <p:cNvSpPr txBox="1">
            <a:spLocks noChangeArrowheads="1"/>
          </p:cNvSpPr>
          <p:nvPr/>
        </p:nvSpPr>
        <p:spPr bwMode="auto">
          <a:xfrm>
            <a:off x="3429000" y="27432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Pawnee</a:t>
            </a:r>
          </a:p>
        </p:txBody>
      </p:sp>
      <p:pic>
        <p:nvPicPr>
          <p:cNvPr id="22548" name="Picture 2" descr="C:\Documents and Settings\e199400310\Local Settings\Temporary Internet Files\Content.IE5\C54N0V2N\MCj028092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1066800"/>
            <a:ext cx="3270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9" name="TextBox 22"/>
          <p:cNvSpPr txBox="1">
            <a:spLocks noChangeArrowheads="1"/>
          </p:cNvSpPr>
          <p:nvPr/>
        </p:nvSpPr>
        <p:spPr bwMode="auto">
          <a:xfrm>
            <a:off x="0" y="10668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Kwakiutl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676400" y="2514600"/>
            <a:ext cx="1066800" cy="914400"/>
            <a:chOff x="2133600" y="2209800"/>
            <a:chExt cx="1066800" cy="914400"/>
          </a:xfrm>
        </p:grpSpPr>
        <p:sp>
          <p:nvSpPr>
            <p:cNvPr id="23" name="Oval 22"/>
            <p:cNvSpPr/>
            <p:nvPr/>
          </p:nvSpPr>
          <p:spPr>
            <a:xfrm>
              <a:off x="2133600" y="2667000"/>
              <a:ext cx="228600" cy="4572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5"/>
            <p:cNvSpPr txBox="1">
              <a:spLocks noChangeArrowheads="1"/>
            </p:cNvSpPr>
            <p:nvPr/>
          </p:nvSpPr>
          <p:spPr bwMode="auto">
            <a:xfrm>
              <a:off x="2209800" y="2209800"/>
              <a:ext cx="990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/>
                <a:t>Great Basin</a:t>
              </a:r>
              <a:endParaRPr lang="en-US" dirty="0"/>
            </a:p>
          </p:txBody>
        </p:sp>
      </p:grpSp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457200" y="3048001"/>
            <a:ext cx="83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Death Valley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smtClean="0"/>
              <a:t>Inuit</a:t>
            </a:r>
          </a:p>
        </p:txBody>
      </p:sp>
      <p:pic>
        <p:nvPicPr>
          <p:cNvPr id="23555" name="Content Placeholder 3" descr="igloo-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67000" y="2592388"/>
            <a:ext cx="3810000" cy="2543175"/>
          </a:xfrm>
        </p:spPr>
      </p:pic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2743200" y="5334000"/>
            <a:ext cx="365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Temporary Inuit home.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Content Placeholder 3" descr="rio grande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-644525" y="-838200"/>
            <a:ext cx="10298113" cy="7696200"/>
          </a:xfrm>
        </p:spPr>
      </p:pic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3429000" y="0"/>
            <a:ext cx="2057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/>
              <a:t>Inuit</a:t>
            </a: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 rot="-3295505">
            <a:off x="5282407" y="2643981"/>
            <a:ext cx="2743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Appalachian Mountains</a:t>
            </a:r>
          </a:p>
        </p:txBody>
      </p:sp>
      <p:sp>
        <p:nvSpPr>
          <p:cNvPr id="24581" name="TextBox 5"/>
          <p:cNvSpPr txBox="1">
            <a:spLocks noChangeArrowheads="1"/>
          </p:cNvSpPr>
          <p:nvPr/>
        </p:nvSpPr>
        <p:spPr bwMode="auto">
          <a:xfrm rot="3069314">
            <a:off x="1789907" y="2543969"/>
            <a:ext cx="2209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Rocky Mountains</a:t>
            </a:r>
          </a:p>
        </p:txBody>
      </p:sp>
      <p:sp>
        <p:nvSpPr>
          <p:cNvPr id="24583" name="TextBox 7"/>
          <p:cNvSpPr txBox="1">
            <a:spLocks noChangeArrowheads="1"/>
          </p:cNvSpPr>
          <p:nvPr/>
        </p:nvSpPr>
        <p:spPr bwMode="auto">
          <a:xfrm rot="-3906168">
            <a:off x="715169" y="1969294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Continental Divide</a:t>
            </a:r>
          </a:p>
        </p:txBody>
      </p:sp>
      <p:sp>
        <p:nvSpPr>
          <p:cNvPr id="24584" name="TextBox 8"/>
          <p:cNvSpPr txBox="1">
            <a:spLocks noChangeArrowheads="1"/>
          </p:cNvSpPr>
          <p:nvPr/>
        </p:nvSpPr>
        <p:spPr bwMode="auto">
          <a:xfrm>
            <a:off x="4800600" y="990600"/>
            <a:ext cx="106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Superior</a:t>
            </a:r>
          </a:p>
        </p:txBody>
      </p:sp>
      <p:sp>
        <p:nvSpPr>
          <p:cNvPr id="24585" name="TextBox 9"/>
          <p:cNvSpPr txBox="1">
            <a:spLocks noChangeArrowheads="1"/>
          </p:cNvSpPr>
          <p:nvPr/>
        </p:nvSpPr>
        <p:spPr bwMode="auto">
          <a:xfrm rot="-173048">
            <a:off x="4959350" y="2693988"/>
            <a:ext cx="106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Michigan</a:t>
            </a:r>
          </a:p>
        </p:txBody>
      </p:sp>
      <p:sp>
        <p:nvSpPr>
          <p:cNvPr id="24586" name="TextBox 10"/>
          <p:cNvSpPr txBox="1">
            <a:spLocks noChangeArrowheads="1"/>
          </p:cNvSpPr>
          <p:nvPr/>
        </p:nvSpPr>
        <p:spPr bwMode="auto">
          <a:xfrm>
            <a:off x="5867400" y="26670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Erie</a:t>
            </a:r>
          </a:p>
        </p:txBody>
      </p:sp>
      <p:sp>
        <p:nvSpPr>
          <p:cNvPr id="24587" name="TextBox 11"/>
          <p:cNvSpPr txBox="1">
            <a:spLocks noChangeArrowheads="1"/>
          </p:cNvSpPr>
          <p:nvPr/>
        </p:nvSpPr>
        <p:spPr bwMode="auto">
          <a:xfrm>
            <a:off x="6172200" y="1905000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Ontario</a:t>
            </a:r>
          </a:p>
        </p:txBody>
      </p:sp>
      <p:sp>
        <p:nvSpPr>
          <p:cNvPr id="24588" name="TextBox 12"/>
          <p:cNvSpPr txBox="1">
            <a:spLocks noChangeArrowheads="1"/>
          </p:cNvSpPr>
          <p:nvPr/>
        </p:nvSpPr>
        <p:spPr bwMode="auto">
          <a:xfrm rot="-2975406">
            <a:off x="6134101" y="917575"/>
            <a:ext cx="1752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St. Lawrence River</a:t>
            </a:r>
          </a:p>
        </p:txBody>
      </p:sp>
      <p:sp>
        <p:nvSpPr>
          <p:cNvPr id="24589" name="TextBox 13"/>
          <p:cNvSpPr txBox="1">
            <a:spLocks noChangeArrowheads="1"/>
          </p:cNvSpPr>
          <p:nvPr/>
        </p:nvSpPr>
        <p:spPr bwMode="auto">
          <a:xfrm rot="2189435">
            <a:off x="2060575" y="5040313"/>
            <a:ext cx="1676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Rio Grande River</a:t>
            </a:r>
          </a:p>
        </p:txBody>
      </p:sp>
      <p:sp>
        <p:nvSpPr>
          <p:cNvPr id="24590" name="TextBox 14"/>
          <p:cNvSpPr txBox="1">
            <a:spLocks noChangeArrowheads="1"/>
          </p:cNvSpPr>
          <p:nvPr/>
        </p:nvSpPr>
        <p:spPr bwMode="auto">
          <a:xfrm>
            <a:off x="6629400" y="50292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Seminoles</a:t>
            </a:r>
          </a:p>
        </p:txBody>
      </p:sp>
      <p:pic>
        <p:nvPicPr>
          <p:cNvPr id="24591" name="Picture 2" descr="C:\Documents and Settings\e199400310\Local Settings\Temporary Internet Files\Content.IE5\C54N0V2N\MCj028092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5029200"/>
            <a:ext cx="3270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2" name="Picture 2" descr="C:\Documents and Settings\e199400310\Local Settings\Temporary Internet Files\Content.IE5\C54N0V2N\MCj028092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3581400"/>
            <a:ext cx="3270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3" name="TextBox 17"/>
          <p:cNvSpPr txBox="1">
            <a:spLocks noChangeArrowheads="1"/>
          </p:cNvSpPr>
          <p:nvPr/>
        </p:nvSpPr>
        <p:spPr bwMode="auto">
          <a:xfrm>
            <a:off x="1752600" y="38862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Hopi</a:t>
            </a:r>
          </a:p>
        </p:txBody>
      </p:sp>
      <p:pic>
        <p:nvPicPr>
          <p:cNvPr id="24594" name="Picture 2" descr="C:\Documents and Settings\e199400310\Local Settings\Temporary Internet Files\Content.IE5\C54N0V2N\MCj028092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2514600"/>
            <a:ext cx="3270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5" name="TextBox 20"/>
          <p:cNvSpPr txBox="1">
            <a:spLocks noChangeArrowheads="1"/>
          </p:cNvSpPr>
          <p:nvPr/>
        </p:nvSpPr>
        <p:spPr bwMode="auto">
          <a:xfrm>
            <a:off x="3429000" y="27432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Pawnee</a:t>
            </a:r>
          </a:p>
        </p:txBody>
      </p:sp>
      <p:pic>
        <p:nvPicPr>
          <p:cNvPr id="24596" name="Picture 2" descr="C:\Documents and Settings\e199400310\Local Settings\Temporary Internet Files\Content.IE5\C54N0V2N\MCj028092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1066800"/>
            <a:ext cx="3270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7" name="TextBox 22"/>
          <p:cNvSpPr txBox="1">
            <a:spLocks noChangeArrowheads="1"/>
          </p:cNvSpPr>
          <p:nvPr/>
        </p:nvSpPr>
        <p:spPr bwMode="auto">
          <a:xfrm>
            <a:off x="0" y="10668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Kwakiutl</a:t>
            </a:r>
          </a:p>
        </p:txBody>
      </p:sp>
      <p:pic>
        <p:nvPicPr>
          <p:cNvPr id="24598" name="Picture 2" descr="C:\Documents and Settings\e199400310\Local Settings\Temporary Internet Files\Content.IE5\C54N0V2N\MCj028092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457200"/>
            <a:ext cx="3270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9" name="TextBox 24"/>
          <p:cNvSpPr txBox="1">
            <a:spLocks noChangeArrowheads="1"/>
          </p:cNvSpPr>
          <p:nvPr/>
        </p:nvSpPr>
        <p:spPr bwMode="auto">
          <a:xfrm>
            <a:off x="1828800" y="6096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Inuit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676400" y="2514600"/>
            <a:ext cx="1066800" cy="914400"/>
            <a:chOff x="2133600" y="2209800"/>
            <a:chExt cx="1066800" cy="914400"/>
          </a:xfrm>
        </p:grpSpPr>
        <p:sp>
          <p:nvSpPr>
            <p:cNvPr id="25" name="Oval 24"/>
            <p:cNvSpPr/>
            <p:nvPr/>
          </p:nvSpPr>
          <p:spPr>
            <a:xfrm>
              <a:off x="2133600" y="2667000"/>
              <a:ext cx="228600" cy="4572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5"/>
            <p:cNvSpPr txBox="1">
              <a:spLocks noChangeArrowheads="1"/>
            </p:cNvSpPr>
            <p:nvPr/>
          </p:nvSpPr>
          <p:spPr bwMode="auto">
            <a:xfrm>
              <a:off x="2209800" y="2209800"/>
              <a:ext cx="990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/>
                <a:t>Great Basin</a:t>
              </a:r>
              <a:endParaRPr lang="en-US" dirty="0"/>
            </a:p>
          </p:txBody>
        </p:sp>
      </p:grpSp>
      <p:sp>
        <p:nvSpPr>
          <p:cNvPr id="27" name="TextBox 5"/>
          <p:cNvSpPr txBox="1">
            <a:spLocks noChangeArrowheads="1"/>
          </p:cNvSpPr>
          <p:nvPr/>
        </p:nvSpPr>
        <p:spPr bwMode="auto">
          <a:xfrm>
            <a:off x="457200" y="3048001"/>
            <a:ext cx="83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Death Valley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Content Placeholder 3" descr="rio grande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-609600" y="-838200"/>
            <a:ext cx="10299700" cy="7696200"/>
          </a:xfrm>
        </p:spPr>
      </p:pic>
      <p:sp>
        <p:nvSpPr>
          <p:cNvPr id="27651" name="TextBox 3"/>
          <p:cNvSpPr txBox="1">
            <a:spLocks noChangeArrowheads="1"/>
          </p:cNvSpPr>
          <p:nvPr/>
        </p:nvSpPr>
        <p:spPr bwMode="auto">
          <a:xfrm>
            <a:off x="3124200" y="0"/>
            <a:ext cx="3124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/>
              <a:t>Oceans</a:t>
            </a:r>
          </a:p>
        </p:txBody>
      </p:sp>
      <p:sp>
        <p:nvSpPr>
          <p:cNvPr id="27652" name="TextBox 4"/>
          <p:cNvSpPr txBox="1">
            <a:spLocks noChangeArrowheads="1"/>
          </p:cNvSpPr>
          <p:nvPr/>
        </p:nvSpPr>
        <p:spPr bwMode="auto">
          <a:xfrm rot="3069314">
            <a:off x="2018507" y="2696369"/>
            <a:ext cx="2209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Rocky Mountains</a:t>
            </a:r>
          </a:p>
        </p:txBody>
      </p:sp>
      <p:sp>
        <p:nvSpPr>
          <p:cNvPr id="27653" name="TextBox 5"/>
          <p:cNvSpPr txBox="1">
            <a:spLocks noChangeArrowheads="1"/>
          </p:cNvSpPr>
          <p:nvPr/>
        </p:nvSpPr>
        <p:spPr bwMode="auto">
          <a:xfrm rot="-3295505">
            <a:off x="5358607" y="2567781"/>
            <a:ext cx="2743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Appalachian Mountains</a:t>
            </a:r>
          </a:p>
        </p:txBody>
      </p:sp>
      <p:sp>
        <p:nvSpPr>
          <p:cNvPr id="27655" name="TextBox 7"/>
          <p:cNvSpPr txBox="1">
            <a:spLocks noChangeArrowheads="1"/>
          </p:cNvSpPr>
          <p:nvPr/>
        </p:nvSpPr>
        <p:spPr bwMode="auto">
          <a:xfrm rot="-3906168">
            <a:off x="715169" y="1969294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Continental Divide</a:t>
            </a:r>
          </a:p>
        </p:txBody>
      </p:sp>
      <p:sp>
        <p:nvSpPr>
          <p:cNvPr id="27656" name="TextBox 8"/>
          <p:cNvSpPr txBox="1">
            <a:spLocks noChangeArrowheads="1"/>
          </p:cNvSpPr>
          <p:nvPr/>
        </p:nvSpPr>
        <p:spPr bwMode="auto">
          <a:xfrm>
            <a:off x="4876800" y="1066800"/>
            <a:ext cx="106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Superior</a:t>
            </a:r>
          </a:p>
        </p:txBody>
      </p:sp>
      <p:sp>
        <p:nvSpPr>
          <p:cNvPr id="27657" name="TextBox 9"/>
          <p:cNvSpPr txBox="1">
            <a:spLocks noChangeArrowheads="1"/>
          </p:cNvSpPr>
          <p:nvPr/>
        </p:nvSpPr>
        <p:spPr bwMode="auto">
          <a:xfrm rot="-173048">
            <a:off x="4959350" y="2693988"/>
            <a:ext cx="106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Michigan</a:t>
            </a:r>
          </a:p>
        </p:txBody>
      </p:sp>
      <p:sp>
        <p:nvSpPr>
          <p:cNvPr id="27658" name="TextBox 10"/>
          <p:cNvSpPr txBox="1">
            <a:spLocks noChangeArrowheads="1"/>
          </p:cNvSpPr>
          <p:nvPr/>
        </p:nvSpPr>
        <p:spPr bwMode="auto">
          <a:xfrm>
            <a:off x="5867400" y="26670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Erie</a:t>
            </a:r>
          </a:p>
        </p:txBody>
      </p:sp>
      <p:sp>
        <p:nvSpPr>
          <p:cNvPr id="27659" name="TextBox 11"/>
          <p:cNvSpPr txBox="1">
            <a:spLocks noChangeArrowheads="1"/>
          </p:cNvSpPr>
          <p:nvPr/>
        </p:nvSpPr>
        <p:spPr bwMode="auto">
          <a:xfrm>
            <a:off x="5867400" y="144780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Huron</a:t>
            </a:r>
          </a:p>
        </p:txBody>
      </p:sp>
      <p:sp>
        <p:nvSpPr>
          <p:cNvPr id="27660" name="TextBox 12"/>
          <p:cNvSpPr txBox="1">
            <a:spLocks noChangeArrowheads="1"/>
          </p:cNvSpPr>
          <p:nvPr/>
        </p:nvSpPr>
        <p:spPr bwMode="auto">
          <a:xfrm>
            <a:off x="6248400" y="1828800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Ontario</a:t>
            </a:r>
          </a:p>
        </p:txBody>
      </p:sp>
      <p:sp>
        <p:nvSpPr>
          <p:cNvPr id="27661" name="TextBox 13"/>
          <p:cNvSpPr txBox="1">
            <a:spLocks noChangeArrowheads="1"/>
          </p:cNvSpPr>
          <p:nvPr/>
        </p:nvSpPr>
        <p:spPr bwMode="auto">
          <a:xfrm rot="-2975406">
            <a:off x="6286501" y="765175"/>
            <a:ext cx="1752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St. Lawrence River</a:t>
            </a:r>
          </a:p>
        </p:txBody>
      </p:sp>
      <p:sp>
        <p:nvSpPr>
          <p:cNvPr id="27662" name="TextBox 14"/>
          <p:cNvSpPr txBox="1">
            <a:spLocks noChangeArrowheads="1"/>
          </p:cNvSpPr>
          <p:nvPr/>
        </p:nvSpPr>
        <p:spPr bwMode="auto">
          <a:xfrm rot="2189435">
            <a:off x="2060575" y="5040313"/>
            <a:ext cx="1676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Rio Grande River</a:t>
            </a:r>
          </a:p>
        </p:txBody>
      </p:sp>
      <p:sp>
        <p:nvSpPr>
          <p:cNvPr id="27663" name="TextBox 15"/>
          <p:cNvSpPr txBox="1">
            <a:spLocks noChangeArrowheads="1"/>
          </p:cNvSpPr>
          <p:nvPr/>
        </p:nvSpPr>
        <p:spPr bwMode="auto">
          <a:xfrm>
            <a:off x="6705600" y="49530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Seminoles</a:t>
            </a:r>
          </a:p>
        </p:txBody>
      </p:sp>
      <p:pic>
        <p:nvPicPr>
          <p:cNvPr id="27664" name="Picture 2" descr="C:\Documents and Settings\e199400310\Local Settings\Temporary Internet Files\Content.IE5\C54N0V2N\MCj028092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5029200"/>
            <a:ext cx="3270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5" name="Picture 2" descr="C:\Documents and Settings\e199400310\Local Settings\Temporary Internet Files\Content.IE5\C54N0V2N\MCj028092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3505200"/>
            <a:ext cx="3270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6" name="TextBox 18"/>
          <p:cNvSpPr txBox="1">
            <a:spLocks noChangeArrowheads="1"/>
          </p:cNvSpPr>
          <p:nvPr/>
        </p:nvSpPr>
        <p:spPr bwMode="auto">
          <a:xfrm>
            <a:off x="1752600" y="38862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Hopi</a:t>
            </a:r>
          </a:p>
        </p:txBody>
      </p:sp>
      <p:pic>
        <p:nvPicPr>
          <p:cNvPr id="27667" name="Picture 2" descr="C:\Documents and Settings\e199400310\Local Settings\Temporary Internet Files\Content.IE5\C54N0V2N\MCj028092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2514600"/>
            <a:ext cx="3270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8" name="TextBox 20"/>
          <p:cNvSpPr txBox="1">
            <a:spLocks noChangeArrowheads="1"/>
          </p:cNvSpPr>
          <p:nvPr/>
        </p:nvSpPr>
        <p:spPr bwMode="auto">
          <a:xfrm>
            <a:off x="3429000" y="27432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Pawnee</a:t>
            </a:r>
          </a:p>
        </p:txBody>
      </p:sp>
      <p:pic>
        <p:nvPicPr>
          <p:cNvPr id="27669" name="Picture 2" descr="C:\Documents and Settings\e199400310\Local Settings\Temporary Internet Files\Content.IE5\C54N0V2N\MCj028092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1219200"/>
            <a:ext cx="3270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0" name="TextBox 22"/>
          <p:cNvSpPr txBox="1">
            <a:spLocks noChangeArrowheads="1"/>
          </p:cNvSpPr>
          <p:nvPr/>
        </p:nvSpPr>
        <p:spPr bwMode="auto">
          <a:xfrm>
            <a:off x="0" y="10668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Kwakiutl</a:t>
            </a:r>
          </a:p>
        </p:txBody>
      </p:sp>
      <p:pic>
        <p:nvPicPr>
          <p:cNvPr id="27671" name="Picture 2" descr="C:\Documents and Settings\e199400310\Local Settings\Temporary Internet Files\Content.IE5\C54N0V2N\MCj028092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457200"/>
            <a:ext cx="3270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2" name="TextBox 24"/>
          <p:cNvSpPr txBox="1">
            <a:spLocks noChangeArrowheads="1"/>
          </p:cNvSpPr>
          <p:nvPr/>
        </p:nvSpPr>
        <p:spPr bwMode="auto">
          <a:xfrm>
            <a:off x="1828800" y="6096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Inuit</a:t>
            </a:r>
          </a:p>
        </p:txBody>
      </p:sp>
      <p:sp>
        <p:nvSpPr>
          <p:cNvPr id="27673" name="TextBox 25"/>
          <p:cNvSpPr txBox="1">
            <a:spLocks noChangeArrowheads="1"/>
          </p:cNvSpPr>
          <p:nvPr/>
        </p:nvSpPr>
        <p:spPr bwMode="auto">
          <a:xfrm>
            <a:off x="228600" y="4722812"/>
            <a:ext cx="1295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/>
              <a:t>Pacific</a:t>
            </a:r>
          </a:p>
          <a:p>
            <a:r>
              <a:rPr lang="en-US" sz="2400" b="1" dirty="0"/>
              <a:t>Ocean</a:t>
            </a:r>
          </a:p>
        </p:txBody>
      </p:sp>
      <p:sp>
        <p:nvSpPr>
          <p:cNvPr id="27674" name="TextBox 26"/>
          <p:cNvSpPr txBox="1">
            <a:spLocks noChangeArrowheads="1"/>
          </p:cNvSpPr>
          <p:nvPr/>
        </p:nvSpPr>
        <p:spPr bwMode="auto">
          <a:xfrm>
            <a:off x="7239000" y="3657600"/>
            <a:ext cx="1447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Atlantic</a:t>
            </a:r>
          </a:p>
          <a:p>
            <a:r>
              <a:rPr lang="en-US" sz="2400" b="1"/>
              <a:t>Ocean</a:t>
            </a:r>
          </a:p>
        </p:txBody>
      </p:sp>
      <p:sp>
        <p:nvSpPr>
          <p:cNvPr id="27675" name="TextBox 27"/>
          <p:cNvSpPr txBox="1">
            <a:spLocks noChangeArrowheads="1"/>
          </p:cNvSpPr>
          <p:nvPr/>
        </p:nvSpPr>
        <p:spPr bwMode="auto">
          <a:xfrm>
            <a:off x="4648200" y="5181600"/>
            <a:ext cx="1371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Gulf of Mexico</a:t>
            </a:r>
          </a:p>
        </p:txBody>
      </p:sp>
      <p:pic>
        <p:nvPicPr>
          <p:cNvPr id="27676" name="Picture 2" descr="C:\Documents and Settings\e199400310\Local Settings\Temporary Internet Files\Content.IE5\C54N0V2N\MCj028092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82706" y="1474787"/>
            <a:ext cx="3270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7" name="TextBox 29"/>
          <p:cNvSpPr txBox="1">
            <a:spLocks noChangeArrowheads="1"/>
          </p:cNvSpPr>
          <p:nvPr/>
        </p:nvSpPr>
        <p:spPr bwMode="auto">
          <a:xfrm>
            <a:off x="2651213" y="1436688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/>
              <a:t>Nez Perce</a:t>
            </a:r>
            <a:endParaRPr lang="en-US" sz="1400" b="1" dirty="0"/>
          </a:p>
        </p:txBody>
      </p:sp>
      <p:grpSp>
        <p:nvGrpSpPr>
          <p:cNvPr id="30" name="Group 29"/>
          <p:cNvGrpSpPr/>
          <p:nvPr/>
        </p:nvGrpSpPr>
        <p:grpSpPr>
          <a:xfrm>
            <a:off x="1676400" y="2590800"/>
            <a:ext cx="1066800" cy="914400"/>
            <a:chOff x="2133600" y="2209800"/>
            <a:chExt cx="1066800" cy="914400"/>
          </a:xfrm>
        </p:grpSpPr>
        <p:sp>
          <p:nvSpPr>
            <p:cNvPr id="31" name="Oval 30"/>
            <p:cNvSpPr/>
            <p:nvPr/>
          </p:nvSpPr>
          <p:spPr>
            <a:xfrm>
              <a:off x="2133600" y="2667000"/>
              <a:ext cx="228600" cy="4572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5"/>
            <p:cNvSpPr txBox="1">
              <a:spLocks noChangeArrowheads="1"/>
            </p:cNvSpPr>
            <p:nvPr/>
          </p:nvSpPr>
          <p:spPr bwMode="auto">
            <a:xfrm>
              <a:off x="2209800" y="2209800"/>
              <a:ext cx="990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/>
                <a:t>Great Basin</a:t>
              </a:r>
              <a:endParaRPr lang="en-US" dirty="0"/>
            </a:p>
          </p:txBody>
        </p:sp>
      </p:grpSp>
      <p:sp>
        <p:nvSpPr>
          <p:cNvPr id="33" name="TextBox 5"/>
          <p:cNvSpPr txBox="1">
            <a:spLocks noChangeArrowheads="1"/>
          </p:cNvSpPr>
          <p:nvPr/>
        </p:nvSpPr>
        <p:spPr bwMode="auto">
          <a:xfrm>
            <a:off x="457200" y="3124200"/>
            <a:ext cx="83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Death Valley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Content Placeholder 3" descr="rocky mountains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348788" cy="7086600"/>
          </a:xfrm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 rot="3069314">
            <a:off x="2164557" y="3080544"/>
            <a:ext cx="2209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Rocky Mountains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mtClean="0"/>
              <a:t>Appalachian Mountains</a:t>
            </a:r>
          </a:p>
        </p:txBody>
      </p:sp>
      <p:pic>
        <p:nvPicPr>
          <p:cNvPr id="5123" name="Content Placeholder 3" descr="rocky mountains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47800" y="609600"/>
            <a:ext cx="6015038" cy="5975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Content Placeholder 3" descr="appalacians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-609600"/>
            <a:ext cx="9348788" cy="7467600"/>
          </a:xfrm>
        </p:spPr>
      </p:pic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1371600" y="228600"/>
            <a:ext cx="6705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/>
              <a:t>Appalachian Mountains</a:t>
            </a: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 rot="-3295505">
            <a:off x="5257800" y="2514600"/>
            <a:ext cx="2743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Appalachian Mountains</a:t>
            </a:r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 rot="3069314">
            <a:off x="2094707" y="2010569"/>
            <a:ext cx="2209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Rocky Mountains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Death Valley</a:t>
            </a:r>
          </a:p>
        </p:txBody>
      </p:sp>
      <p:pic>
        <p:nvPicPr>
          <p:cNvPr id="7171" name="Content Placeholder 3" descr="great basi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500" y="1965326"/>
            <a:ext cx="5715000" cy="37972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Content Placeholder 3" descr="death valley.jpg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-1752600"/>
            <a:ext cx="9561513" cy="8839200"/>
          </a:xfrm>
        </p:spPr>
      </p:pic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3048000" y="0"/>
            <a:ext cx="3352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smtClean="0"/>
              <a:t>Death Valley</a:t>
            </a:r>
            <a:endParaRPr lang="en-US" sz="4000" dirty="0"/>
          </a:p>
        </p:txBody>
      </p:sp>
      <p:sp>
        <p:nvSpPr>
          <p:cNvPr id="8196" name="TextBox 4"/>
          <p:cNvSpPr txBox="1">
            <a:spLocks noChangeArrowheads="1"/>
          </p:cNvSpPr>
          <p:nvPr/>
        </p:nvSpPr>
        <p:spPr bwMode="auto">
          <a:xfrm rot="3069314">
            <a:off x="2247107" y="2315369"/>
            <a:ext cx="2209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Rocky Mountains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 rot="-3295505">
            <a:off x="5257800" y="2514600"/>
            <a:ext cx="2743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Appalachian Mountains</a:t>
            </a: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990600" y="2743201"/>
            <a:ext cx="99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Death Valley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smtClean="0"/>
              <a:t>Great Basin</a:t>
            </a:r>
          </a:p>
        </p:txBody>
      </p:sp>
      <p:pic>
        <p:nvPicPr>
          <p:cNvPr id="7171" name="Content Placeholder 3" descr="great basin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14500" y="1963738"/>
            <a:ext cx="5715000" cy="38004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Content Placeholder 3" descr="death valley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-1752600"/>
            <a:ext cx="9561513" cy="8839200"/>
          </a:xfrm>
        </p:spPr>
      </p:pic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3048000" y="0"/>
            <a:ext cx="3352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smtClean="0"/>
              <a:t>Great Basin</a:t>
            </a:r>
            <a:endParaRPr lang="en-US" sz="4000" dirty="0"/>
          </a:p>
        </p:txBody>
      </p:sp>
      <p:sp>
        <p:nvSpPr>
          <p:cNvPr id="8196" name="TextBox 4"/>
          <p:cNvSpPr txBox="1">
            <a:spLocks noChangeArrowheads="1"/>
          </p:cNvSpPr>
          <p:nvPr/>
        </p:nvSpPr>
        <p:spPr bwMode="auto">
          <a:xfrm rot="3069314">
            <a:off x="2247107" y="2315369"/>
            <a:ext cx="2209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Rocky Mountains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 rot="-3295505">
            <a:off x="5257800" y="2514600"/>
            <a:ext cx="2743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Appalachian Mountains</a:t>
            </a: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990600" y="2743201"/>
            <a:ext cx="99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Death Valley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133600" y="2209800"/>
            <a:ext cx="1066800" cy="914400"/>
            <a:chOff x="2133600" y="2209800"/>
            <a:chExt cx="1066800" cy="914400"/>
          </a:xfrm>
        </p:grpSpPr>
        <p:sp>
          <p:nvSpPr>
            <p:cNvPr id="7" name="Oval 6"/>
            <p:cNvSpPr/>
            <p:nvPr/>
          </p:nvSpPr>
          <p:spPr>
            <a:xfrm>
              <a:off x="2133600" y="2667000"/>
              <a:ext cx="228600" cy="4572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5"/>
            <p:cNvSpPr txBox="1">
              <a:spLocks noChangeArrowheads="1"/>
            </p:cNvSpPr>
            <p:nvPr/>
          </p:nvSpPr>
          <p:spPr bwMode="auto">
            <a:xfrm>
              <a:off x="2209800" y="2209800"/>
              <a:ext cx="990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/>
                <a:t>Great Basin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305</Words>
  <Application>Microsoft Office PowerPoint</Application>
  <PresentationFormat>On-screen Show (4:3)</PresentationFormat>
  <Paragraphs>175</Paragraphs>
  <Slides>26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E:\U.S. Map.pdf</vt:lpstr>
      <vt:lpstr>PowerPoint Presentation</vt:lpstr>
      <vt:lpstr>The Rocky Mountains</vt:lpstr>
      <vt:lpstr>PowerPoint Presentation</vt:lpstr>
      <vt:lpstr>Appalachian Mountains</vt:lpstr>
      <vt:lpstr>PowerPoint Presentation</vt:lpstr>
      <vt:lpstr>Death Valley</vt:lpstr>
      <vt:lpstr>PowerPoint Presentation</vt:lpstr>
      <vt:lpstr>Great Basin</vt:lpstr>
      <vt:lpstr>PowerPoint Presentation</vt:lpstr>
      <vt:lpstr>Continental Divide</vt:lpstr>
      <vt:lpstr>PowerPoint Presentation</vt:lpstr>
      <vt:lpstr>Great Lakes and St. Lawrence River</vt:lpstr>
      <vt:lpstr>PowerPoint Presentation</vt:lpstr>
      <vt:lpstr>Rio Grande River</vt:lpstr>
      <vt:lpstr>PowerPoint Presentation</vt:lpstr>
      <vt:lpstr>Seminoles</vt:lpstr>
      <vt:lpstr>PowerPoint Presentation</vt:lpstr>
      <vt:lpstr>Hopi</vt:lpstr>
      <vt:lpstr>PowerPoint Presentation</vt:lpstr>
      <vt:lpstr>Pawnee</vt:lpstr>
      <vt:lpstr>PowerPoint Presentation</vt:lpstr>
      <vt:lpstr>Kwakiutl</vt:lpstr>
      <vt:lpstr>PowerPoint Presentation</vt:lpstr>
      <vt:lpstr>Inuit</vt:lpstr>
      <vt:lpstr>PowerPoint Presentation</vt:lpstr>
      <vt:lpstr>PowerPoint Presentation</vt:lpstr>
    </vt:vector>
  </TitlesOfParts>
  <Company>GCPS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e199400310</dc:creator>
  <cp:lastModifiedBy>e200200892</cp:lastModifiedBy>
  <cp:revision>36</cp:revision>
  <cp:lastPrinted>2013-04-19T11:46:35Z</cp:lastPrinted>
  <dcterms:created xsi:type="dcterms:W3CDTF">2010-03-18T15:40:39Z</dcterms:created>
  <dcterms:modified xsi:type="dcterms:W3CDTF">2013-04-19T11:58:05Z</dcterms:modified>
</cp:coreProperties>
</file>