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sldIdLst>
    <p:sldId id="266" r:id="rId2"/>
    <p:sldId id="267" r:id="rId3"/>
    <p:sldId id="284" r:id="rId4"/>
    <p:sldId id="268" r:id="rId5"/>
    <p:sldId id="269" r:id="rId6"/>
    <p:sldId id="270" r:id="rId7"/>
    <p:sldId id="271" r:id="rId8"/>
    <p:sldId id="275" r:id="rId9"/>
    <p:sldId id="276" r:id="rId10"/>
    <p:sldId id="277" r:id="rId11"/>
    <p:sldId id="278" r:id="rId12"/>
    <p:sldId id="279" r:id="rId13"/>
    <p:sldId id="280" r:id="rId14"/>
    <p:sldId id="281" r:id="rId15"/>
    <p:sldId id="282" r:id="rId16"/>
    <p:sldId id="283" r:id="rId17"/>
    <p:sldId id="256" r:id="rId18"/>
    <p:sldId id="257" r:id="rId19"/>
    <p:sldId id="258" r:id="rId20"/>
    <p:sldId id="259" r:id="rId21"/>
    <p:sldId id="260" r:id="rId22"/>
    <p:sldId id="261" r:id="rId23"/>
    <p:sldId id="262" r:id="rId24"/>
    <p:sldId id="263" r:id="rId25"/>
    <p:sldId id="264" r:id="rId26"/>
    <p:sldId id="265"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A962A53-97AD-4FD7-8567-8F8C8BEABE8D}" type="slidenum">
              <a:rPr lang="en-US"/>
              <a:pPr/>
              <a:t>‹#›</a:t>
            </a:fld>
            <a:endParaRPr lang="en-US" dirty="0"/>
          </a:p>
        </p:txBody>
      </p:sp>
    </p:spTree>
    <p:extLst>
      <p:ext uri="{BB962C8B-B14F-4D97-AF65-F5344CB8AC3E}">
        <p14:creationId xmlns:p14="http://schemas.microsoft.com/office/powerpoint/2010/main" val="26671539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r>
              <a:rPr lang="en-US" dirty="0" smtClean="0"/>
              <a:t>Cotton balls</a:t>
            </a:r>
          </a:p>
        </p:txBody>
      </p:sp>
      <p:sp>
        <p:nvSpPr>
          <p:cNvPr id="31748" name="Slide Number Placeholder 3"/>
          <p:cNvSpPr>
            <a:spLocks noGrp="1"/>
          </p:cNvSpPr>
          <p:nvPr>
            <p:ph type="sldNum" sz="quarter" idx="5"/>
          </p:nvPr>
        </p:nvSpPr>
        <p:spPr>
          <a:noFill/>
        </p:spPr>
        <p:txBody>
          <a:bodyPr/>
          <a:lstStyle/>
          <a:p>
            <a:fld id="{42101101-0C9C-41FF-B196-8ADC9DEAB19E}" type="slidenum">
              <a:rPr lang="en-US" smtClean="0"/>
              <a:pPr/>
              <a:t>9</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911B69-A7E3-4556-B637-D45AD879D6EE}" type="slidenum">
              <a:rPr lang="en-US"/>
              <a:pPr/>
              <a:t>22</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8873B7-BFEB-4AEA-8FC7-4C668015D89A}" type="slidenum">
              <a:rPr lang="en-US"/>
              <a:pPr/>
              <a:t>23</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0C959-5B81-4F11-B3BA-98410A339E22}" type="slidenum">
              <a:rPr lang="en-US"/>
              <a:pPr/>
              <a:t>24</a:t>
            </a:fld>
            <a:endParaRPr lang="en-US"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ECC3D7-6B8F-44A7-82D3-ADCAB3061514}" type="slidenum">
              <a:rPr lang="en-US"/>
              <a:pPr/>
              <a:t>25</a:t>
            </a:fld>
            <a:endParaRPr lang="en-US"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59FA3-3AF8-4E26-9D9C-98E6B2834004}" type="slidenum">
              <a:rPr lang="en-US"/>
              <a:pPr/>
              <a:t>26</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r>
              <a:rPr lang="en-US" dirty="0" smtClean="0"/>
              <a:t>Tiny ice crystals instead of water vapor</a:t>
            </a:r>
          </a:p>
        </p:txBody>
      </p:sp>
      <p:sp>
        <p:nvSpPr>
          <p:cNvPr id="32772" name="Slide Number Placeholder 3"/>
          <p:cNvSpPr>
            <a:spLocks noGrp="1"/>
          </p:cNvSpPr>
          <p:nvPr>
            <p:ph type="sldNum" sz="quarter" idx="5"/>
          </p:nvPr>
        </p:nvSpPr>
        <p:spPr>
          <a:noFill/>
        </p:spPr>
        <p:txBody>
          <a:bodyPr/>
          <a:lstStyle/>
          <a:p>
            <a:fld id="{32D6FB8D-5F58-4203-92D1-5B3EC2EC70A4}" type="slidenum">
              <a:rPr lang="en-US" smtClean="0"/>
              <a:pPr/>
              <a:t>10</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r>
              <a:rPr lang="en-US" dirty="0" smtClean="0"/>
              <a:t>Light rain and drizzle</a:t>
            </a:r>
          </a:p>
        </p:txBody>
      </p:sp>
      <p:sp>
        <p:nvSpPr>
          <p:cNvPr id="33796" name="Slide Number Placeholder 3"/>
          <p:cNvSpPr>
            <a:spLocks noGrp="1"/>
          </p:cNvSpPr>
          <p:nvPr>
            <p:ph type="sldNum" sz="quarter" idx="5"/>
          </p:nvPr>
        </p:nvSpPr>
        <p:spPr>
          <a:noFill/>
        </p:spPr>
        <p:txBody>
          <a:bodyPr/>
          <a:lstStyle/>
          <a:p>
            <a:fld id="{6C153F50-386A-4BC3-BB99-3E1E206E5FC7}" type="slidenum">
              <a:rPr lang="en-US" smtClean="0"/>
              <a:pPr/>
              <a:t>11</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r>
              <a:rPr lang="en-US" dirty="0" smtClean="0"/>
              <a:t>Cumulus clouds joining together</a:t>
            </a:r>
          </a:p>
        </p:txBody>
      </p:sp>
      <p:sp>
        <p:nvSpPr>
          <p:cNvPr id="34820" name="Slide Number Placeholder 3"/>
          <p:cNvSpPr>
            <a:spLocks noGrp="1"/>
          </p:cNvSpPr>
          <p:nvPr>
            <p:ph type="sldNum" sz="quarter" idx="5"/>
          </p:nvPr>
        </p:nvSpPr>
        <p:spPr>
          <a:noFill/>
        </p:spPr>
        <p:txBody>
          <a:bodyPr/>
          <a:lstStyle/>
          <a:p>
            <a:fld id="{6A771FA2-FC33-4021-BA81-9A999694A2A0}" type="slidenum">
              <a:rPr lang="en-US" smtClean="0"/>
              <a:pPr/>
              <a:t>12</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E9A113-9D2A-486A-96A6-E997E089918D}" type="slidenum">
              <a:rPr lang="en-US"/>
              <a:pPr/>
              <a:t>17</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47CC4-ED7E-4557-A4B4-9770121CDF82}" type="slidenum">
              <a:rPr lang="en-US"/>
              <a:pPr/>
              <a:t>18</a:t>
            </a:fld>
            <a:endParaRPr lang="en-US" dirty="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8257BA-7F7D-4B2C-BAB5-0230178502DD}" type="slidenum">
              <a:rPr lang="en-US"/>
              <a:pPr/>
              <a:t>19</a:t>
            </a:fld>
            <a:endParaRPr lang="en-US"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BF256A-A611-4B40-BC74-D2084A686EF9}" type="slidenum">
              <a:rPr lang="en-US"/>
              <a:pPr/>
              <a:t>20</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03E201-9DF7-432F-B327-6FA9C93EE9E2}" type="slidenum">
              <a:rPr lang="en-US"/>
              <a:pPr/>
              <a:t>21</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717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172" name="Rectangle 4"/>
          <p:cNvSpPr>
            <a:spLocks noGrp="1" noChangeArrowheads="1"/>
          </p:cNvSpPr>
          <p:nvPr>
            <p:ph type="dt" sz="quarter" idx="2"/>
          </p:nvPr>
        </p:nvSpPr>
        <p:spPr/>
        <p:txBody>
          <a:bodyPr/>
          <a:lstStyle>
            <a:lvl1pPr>
              <a:defRPr/>
            </a:lvl1pPr>
          </a:lstStyle>
          <a:p>
            <a:endParaRPr lang="en-US" dirty="0"/>
          </a:p>
        </p:txBody>
      </p:sp>
      <p:sp>
        <p:nvSpPr>
          <p:cNvPr id="7173" name="Rectangle 5"/>
          <p:cNvSpPr>
            <a:spLocks noGrp="1" noChangeArrowheads="1"/>
          </p:cNvSpPr>
          <p:nvPr>
            <p:ph type="ftr" sz="quarter" idx="3"/>
          </p:nvPr>
        </p:nvSpPr>
        <p:spPr/>
        <p:txBody>
          <a:bodyPr/>
          <a:lstStyle>
            <a:lvl1pPr>
              <a:defRPr/>
            </a:lvl1pPr>
          </a:lstStyle>
          <a:p>
            <a:endParaRPr lang="en-US" dirty="0"/>
          </a:p>
        </p:txBody>
      </p:sp>
      <p:sp>
        <p:nvSpPr>
          <p:cNvPr id="7174" name="Rectangle 6"/>
          <p:cNvSpPr>
            <a:spLocks noGrp="1" noChangeArrowheads="1"/>
          </p:cNvSpPr>
          <p:nvPr>
            <p:ph type="sldNum" sz="quarter" idx="4"/>
          </p:nvPr>
        </p:nvSpPr>
        <p:spPr/>
        <p:txBody>
          <a:bodyPr/>
          <a:lstStyle>
            <a:lvl1pPr>
              <a:defRPr/>
            </a:lvl1pPr>
          </a:lstStyle>
          <a:p>
            <a:fld id="{D0A7AE21-3A4E-459C-A679-DEBAC5EF1EC4}" type="slidenum">
              <a:rPr lang="en-US"/>
              <a:pPr/>
              <a:t>‹#›</a:t>
            </a:fld>
            <a:endParaRPr lang="en-US" dirty="0"/>
          </a:p>
        </p:txBody>
      </p:sp>
    </p:spTree>
  </p:cSld>
  <p:clrMapOvr>
    <a:masterClrMapping/>
  </p:clrMapOvr>
  <p:transition spd="med">
    <p:strips dir="ru"/>
    <p:sndAc>
      <p:stSnd>
        <p:snd r:embed="rId1" name="breez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786660F-34FC-4FEA-9FAD-305A437DA62C}" type="slidenum">
              <a:rPr lang="en-US"/>
              <a:pPr/>
              <a:t>‹#›</a:t>
            </a:fld>
            <a:endParaRPr lang="en-US" dirty="0"/>
          </a:p>
        </p:txBody>
      </p:sp>
    </p:spTree>
  </p:cSld>
  <p:clrMapOvr>
    <a:masterClrMapping/>
  </p:clrMapOvr>
  <p:transition spd="med">
    <p:strips dir="ru"/>
    <p:sndAc>
      <p:stSnd>
        <p:snd r:embed="rId1" name="breez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499121B-2A4E-4C86-81F0-07D14221F6DA}" type="slidenum">
              <a:rPr lang="en-US"/>
              <a:pPr/>
              <a:t>‹#›</a:t>
            </a:fld>
            <a:endParaRPr lang="en-US" dirty="0"/>
          </a:p>
        </p:txBody>
      </p:sp>
    </p:spTree>
  </p:cSld>
  <p:clrMapOvr>
    <a:masterClrMapping/>
  </p:clrMapOvr>
  <p:transition spd="med">
    <p:strips dir="ru"/>
    <p:sndAc>
      <p:stSnd>
        <p:snd r:embed="rId1" name="breeze.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6B50AB06-0322-425B-8BE5-7EED6238BDB7}" type="slidenum">
              <a:rPr lang="en-US"/>
              <a:pPr/>
              <a:t>‹#›</a:t>
            </a:fld>
            <a:endParaRPr lang="en-US" dirty="0"/>
          </a:p>
        </p:txBody>
      </p:sp>
    </p:spTree>
  </p:cSld>
  <p:clrMapOvr>
    <a:masterClrMapping/>
  </p:clrMapOvr>
  <p:transition spd="med">
    <p:strips dir="ru"/>
    <p:sndAc>
      <p:stSnd>
        <p:snd r:embed="rId1" name="breez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6179E73-2E0C-4490-9746-03F333AFE460}" type="slidenum">
              <a:rPr lang="en-US"/>
              <a:pPr/>
              <a:t>‹#›</a:t>
            </a:fld>
            <a:endParaRPr lang="en-US" dirty="0"/>
          </a:p>
        </p:txBody>
      </p:sp>
    </p:spTree>
  </p:cSld>
  <p:clrMapOvr>
    <a:masterClrMapping/>
  </p:clrMapOvr>
  <p:transition spd="med">
    <p:strips dir="ru"/>
    <p:sndAc>
      <p:stSnd>
        <p:snd r:embed="rId1" name="breez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8E56FC1-31ED-4D66-9A3E-96F19E7DD53D}" type="slidenum">
              <a:rPr lang="en-US"/>
              <a:pPr/>
              <a:t>‹#›</a:t>
            </a:fld>
            <a:endParaRPr lang="en-US" dirty="0"/>
          </a:p>
        </p:txBody>
      </p:sp>
    </p:spTree>
  </p:cSld>
  <p:clrMapOvr>
    <a:masterClrMapping/>
  </p:clrMapOvr>
  <p:transition spd="med">
    <p:strips dir="ru"/>
    <p:sndAc>
      <p:stSnd>
        <p:snd r:embed="rId1" name="breez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712F841-A26C-4C11-BDB4-31939B774B78}" type="slidenum">
              <a:rPr lang="en-US"/>
              <a:pPr/>
              <a:t>‹#›</a:t>
            </a:fld>
            <a:endParaRPr lang="en-US" dirty="0"/>
          </a:p>
        </p:txBody>
      </p:sp>
    </p:spTree>
  </p:cSld>
  <p:clrMapOvr>
    <a:masterClrMapping/>
  </p:clrMapOvr>
  <p:transition spd="med">
    <p:strips dir="ru"/>
    <p:sndAc>
      <p:stSnd>
        <p:snd r:embed="rId1" name="breez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94CA4AE8-C38B-45A3-94C9-77506F5E7636}" type="slidenum">
              <a:rPr lang="en-US"/>
              <a:pPr/>
              <a:t>‹#›</a:t>
            </a:fld>
            <a:endParaRPr lang="en-US" dirty="0"/>
          </a:p>
        </p:txBody>
      </p:sp>
    </p:spTree>
  </p:cSld>
  <p:clrMapOvr>
    <a:masterClrMapping/>
  </p:clrMapOvr>
  <p:transition spd="med">
    <p:strips dir="ru"/>
    <p:sndAc>
      <p:stSnd>
        <p:snd r:embed="rId1" name="breez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7A2E49BD-5F70-458E-B6BC-40F150CC2068}" type="slidenum">
              <a:rPr lang="en-US"/>
              <a:pPr/>
              <a:t>‹#›</a:t>
            </a:fld>
            <a:endParaRPr lang="en-US" dirty="0"/>
          </a:p>
        </p:txBody>
      </p:sp>
    </p:spTree>
  </p:cSld>
  <p:clrMapOvr>
    <a:masterClrMapping/>
  </p:clrMapOvr>
  <p:transition spd="med">
    <p:strips dir="ru"/>
    <p:sndAc>
      <p:stSnd>
        <p:snd r:embed="rId1" name="breez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527E947-6D45-4FD4-B1BA-B88596374809}" type="slidenum">
              <a:rPr lang="en-US"/>
              <a:pPr/>
              <a:t>‹#›</a:t>
            </a:fld>
            <a:endParaRPr lang="en-US" dirty="0"/>
          </a:p>
        </p:txBody>
      </p:sp>
    </p:spTree>
  </p:cSld>
  <p:clrMapOvr>
    <a:masterClrMapping/>
  </p:clrMapOvr>
  <p:transition spd="med">
    <p:strips dir="ru"/>
    <p:sndAc>
      <p:stSnd>
        <p:snd r:embed="rId1" name="breez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24EE5E9-C07E-4248-9268-2D3CD191A8D3}" type="slidenum">
              <a:rPr lang="en-US"/>
              <a:pPr/>
              <a:t>‹#›</a:t>
            </a:fld>
            <a:endParaRPr lang="en-US" dirty="0"/>
          </a:p>
        </p:txBody>
      </p:sp>
    </p:spTree>
  </p:cSld>
  <p:clrMapOvr>
    <a:masterClrMapping/>
  </p:clrMapOvr>
  <p:transition spd="med">
    <p:strips dir="ru"/>
    <p:sndAc>
      <p:stSnd>
        <p:snd r:embed="rId1" name="breez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F464796-785F-411D-88B1-A5CA35A50F0E}" type="slidenum">
              <a:rPr lang="en-US"/>
              <a:pPr/>
              <a:t>‹#›</a:t>
            </a:fld>
            <a:endParaRPr lang="en-US" dirty="0"/>
          </a:p>
        </p:txBody>
      </p:sp>
    </p:spTree>
  </p:cSld>
  <p:clrMapOvr>
    <a:masterClrMapping/>
  </p:clrMapOvr>
  <p:transition spd="med">
    <p:strips dir="ru"/>
    <p:sndAc>
      <p:stSnd>
        <p:snd r:embed="rId1" name="breez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dirty="0"/>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dirty="0"/>
          </a:p>
        </p:txBody>
      </p:sp>
      <p:sp>
        <p:nvSpPr>
          <p:cNvPr id="615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EBF5F902-DA99-4F8B-9D06-65A2666ABC4E}"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strips dir="ru"/>
    <p:sndAc>
      <p:stSnd>
        <p:snd r:embed="rId14" name="breeze.wav"/>
      </p:stSnd>
    </p:sndAc>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0" y="3429000"/>
            <a:ext cx="6096000" cy="3429000"/>
          </a:xfrm>
        </p:spPr>
        <p:txBody>
          <a:bodyPr/>
          <a:lstStyle/>
          <a:p>
            <a:pPr algn="l" eaLnBrk="1" hangingPunct="1"/>
            <a:r>
              <a:rPr lang="en-US" sz="6000" dirty="0" smtClean="0"/>
              <a:t>What properties of air do we look at when we study weather?</a:t>
            </a:r>
          </a:p>
        </p:txBody>
      </p:sp>
      <p:sp>
        <p:nvSpPr>
          <p:cNvPr id="4099" name="TextBox 7"/>
          <p:cNvSpPr txBox="1">
            <a:spLocks noChangeArrowheads="1"/>
          </p:cNvSpPr>
          <p:nvPr/>
        </p:nvSpPr>
        <p:spPr bwMode="auto">
          <a:xfrm>
            <a:off x="7391400" y="2286000"/>
            <a:ext cx="1752600" cy="369332"/>
          </a:xfrm>
          <a:prstGeom prst="rect">
            <a:avLst/>
          </a:prstGeom>
          <a:noFill/>
          <a:ln w="9525">
            <a:noFill/>
            <a:miter lim="800000"/>
            <a:headEnd/>
            <a:tailEnd/>
          </a:ln>
        </p:spPr>
        <p:txBody>
          <a:bodyPr wrap="square">
            <a:spAutoFit/>
          </a:bodyPr>
          <a:lstStyle/>
          <a:p>
            <a:r>
              <a:rPr lang="en-US" dirty="0"/>
              <a:t>Temperature</a:t>
            </a:r>
          </a:p>
        </p:txBody>
      </p:sp>
      <p:pic>
        <p:nvPicPr>
          <p:cNvPr id="4100" name="Picture 8" descr="temerature.gif"/>
          <p:cNvPicPr>
            <a:picLocks noChangeAspect="1"/>
          </p:cNvPicPr>
          <p:nvPr/>
        </p:nvPicPr>
        <p:blipFill>
          <a:blip r:embed="rId3"/>
          <a:srcRect/>
          <a:stretch>
            <a:fillRect/>
          </a:stretch>
        </p:blipFill>
        <p:spPr bwMode="auto">
          <a:xfrm>
            <a:off x="5029200" y="228600"/>
            <a:ext cx="3351213" cy="2047875"/>
          </a:xfrm>
          <a:prstGeom prst="rect">
            <a:avLst/>
          </a:prstGeom>
          <a:noFill/>
          <a:ln w="9525">
            <a:noFill/>
            <a:miter lim="800000"/>
            <a:headEnd/>
            <a:tailEnd/>
          </a:ln>
        </p:spPr>
      </p:pic>
      <p:pic>
        <p:nvPicPr>
          <p:cNvPr id="4101" name="Picture 4" descr="http://ts2.mm.bing.net/images/thumbnail.aspx?q=220313292193&amp;id=3c210aa86716369542e420edee429ebb&amp;url=http%3a%2f%2fwww.nunukphotos.com%2fimages%2fwind-turbines-pv.jpg"/>
          <p:cNvPicPr>
            <a:picLocks noChangeAspect="1" noChangeArrowheads="1"/>
          </p:cNvPicPr>
          <p:nvPr/>
        </p:nvPicPr>
        <p:blipFill>
          <a:blip r:embed="rId4"/>
          <a:srcRect/>
          <a:stretch>
            <a:fillRect/>
          </a:stretch>
        </p:blipFill>
        <p:spPr bwMode="auto">
          <a:xfrm>
            <a:off x="304800" y="4038600"/>
            <a:ext cx="1752600" cy="2644775"/>
          </a:xfrm>
          <a:prstGeom prst="rect">
            <a:avLst/>
          </a:prstGeom>
          <a:noFill/>
          <a:ln w="9525">
            <a:noFill/>
            <a:miter lim="800000"/>
            <a:headEnd/>
            <a:tailEnd/>
          </a:ln>
        </p:spPr>
      </p:pic>
      <p:sp>
        <p:nvSpPr>
          <p:cNvPr id="4102" name="TextBox 10"/>
          <p:cNvSpPr txBox="1">
            <a:spLocks noChangeArrowheads="1"/>
          </p:cNvSpPr>
          <p:nvPr/>
        </p:nvSpPr>
        <p:spPr bwMode="auto">
          <a:xfrm>
            <a:off x="533400" y="3124200"/>
            <a:ext cx="1447800" cy="923330"/>
          </a:xfrm>
          <a:prstGeom prst="rect">
            <a:avLst/>
          </a:prstGeom>
          <a:noFill/>
          <a:ln w="9525">
            <a:noFill/>
            <a:miter lim="800000"/>
            <a:headEnd/>
            <a:tailEnd/>
          </a:ln>
        </p:spPr>
        <p:txBody>
          <a:bodyPr>
            <a:spAutoFit/>
          </a:bodyPr>
          <a:lstStyle/>
          <a:p>
            <a:r>
              <a:rPr lang="en-US" dirty="0" smtClean="0"/>
              <a:t>Wind Speed and Direction</a:t>
            </a:r>
            <a:endParaRPr lang="en-US" dirty="0"/>
          </a:p>
        </p:txBody>
      </p:sp>
      <p:sp>
        <p:nvSpPr>
          <p:cNvPr id="4104" name="TextBox 13"/>
          <p:cNvSpPr txBox="1">
            <a:spLocks noChangeArrowheads="1"/>
          </p:cNvSpPr>
          <p:nvPr/>
        </p:nvSpPr>
        <p:spPr bwMode="auto">
          <a:xfrm>
            <a:off x="2514600" y="2438400"/>
            <a:ext cx="2667000" cy="369332"/>
          </a:xfrm>
          <a:prstGeom prst="rect">
            <a:avLst/>
          </a:prstGeom>
          <a:noFill/>
          <a:ln w="9525">
            <a:noFill/>
            <a:miter lim="800000"/>
            <a:headEnd/>
            <a:tailEnd/>
          </a:ln>
        </p:spPr>
        <p:txBody>
          <a:bodyPr>
            <a:spAutoFit/>
          </a:bodyPr>
          <a:lstStyle/>
          <a:p>
            <a:r>
              <a:rPr lang="en-US" dirty="0" smtClean="0"/>
              <a:t>Humidity</a:t>
            </a:r>
            <a:endParaRPr lang="en-US" dirty="0"/>
          </a:p>
        </p:txBody>
      </p:sp>
      <p:sp>
        <p:nvSpPr>
          <p:cNvPr id="9" name="TextBox 13"/>
          <p:cNvSpPr txBox="1">
            <a:spLocks noChangeArrowheads="1"/>
          </p:cNvSpPr>
          <p:nvPr/>
        </p:nvSpPr>
        <p:spPr bwMode="auto">
          <a:xfrm>
            <a:off x="2209800" y="381000"/>
            <a:ext cx="2667000" cy="369332"/>
          </a:xfrm>
          <a:prstGeom prst="rect">
            <a:avLst/>
          </a:prstGeom>
          <a:noFill/>
          <a:ln w="9525">
            <a:noFill/>
            <a:miter lim="800000"/>
            <a:headEnd/>
            <a:tailEnd/>
          </a:ln>
        </p:spPr>
        <p:txBody>
          <a:bodyPr>
            <a:spAutoFit/>
          </a:bodyPr>
          <a:lstStyle/>
          <a:p>
            <a:r>
              <a:rPr lang="en-US" dirty="0" smtClean="0"/>
              <a:t>Air Pressure</a:t>
            </a:r>
            <a:endParaRPr lang="en-US" dirty="0"/>
          </a:p>
        </p:txBody>
      </p:sp>
      <p:pic>
        <p:nvPicPr>
          <p:cNvPr id="22530" name="Picture 2" descr="http://www.centennialofflight.gov/2003FF/pressure/weatherman_pointing_lg_green.gif"/>
          <p:cNvPicPr>
            <a:picLocks noChangeAspect="1" noChangeArrowheads="1" noCrop="1"/>
          </p:cNvPicPr>
          <p:nvPr/>
        </p:nvPicPr>
        <p:blipFill>
          <a:blip r:embed="rId5"/>
          <a:srcRect/>
          <a:stretch>
            <a:fillRect/>
          </a:stretch>
        </p:blipFill>
        <p:spPr bwMode="auto">
          <a:xfrm>
            <a:off x="457200" y="381000"/>
            <a:ext cx="1743075" cy="1743076"/>
          </a:xfrm>
          <a:prstGeom prst="rect">
            <a:avLst/>
          </a:prstGeom>
          <a:noFill/>
        </p:spPr>
      </p:pic>
      <p:pic>
        <p:nvPicPr>
          <p:cNvPr id="22532" name="Picture 4" descr="http://www.nist.gov/pml/process/thermometry/images/j0430457_1.jpg"/>
          <p:cNvPicPr>
            <a:picLocks noChangeAspect="1" noChangeArrowheads="1"/>
          </p:cNvPicPr>
          <p:nvPr/>
        </p:nvPicPr>
        <p:blipFill>
          <a:blip r:embed="rId6" cstate="print"/>
          <a:srcRect/>
          <a:stretch>
            <a:fillRect/>
          </a:stretch>
        </p:blipFill>
        <p:spPr bwMode="auto">
          <a:xfrm>
            <a:off x="3581400" y="1828800"/>
            <a:ext cx="1295400" cy="1307155"/>
          </a:xfrm>
          <a:prstGeom prst="rect">
            <a:avLst/>
          </a:prstGeom>
          <a:noFill/>
        </p:spPr>
      </p:pic>
    </p:spTree>
  </p:cSld>
  <p:clrMapOvr>
    <a:masterClrMapping/>
  </p:clrMapOvr>
  <p:transition spd="med">
    <p:strips dir="ru"/>
    <p:sndAc>
      <p:stSnd>
        <p:snd r:embed="rId2" name="breez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6600" dirty="0" smtClean="0">
                <a:solidFill>
                  <a:schemeClr val="tx1"/>
                </a:solidFill>
              </a:rPr>
              <a:t>Cirrus</a:t>
            </a:r>
          </a:p>
        </p:txBody>
      </p:sp>
      <p:sp>
        <p:nvSpPr>
          <p:cNvPr id="12291" name="Rectangle 3"/>
          <p:cNvSpPr>
            <a:spLocks noGrp="1" noChangeArrowheads="1"/>
          </p:cNvSpPr>
          <p:nvPr>
            <p:ph type="body" idx="1"/>
          </p:nvPr>
        </p:nvSpPr>
        <p:spPr>
          <a:xfrm>
            <a:off x="5029200" y="1828800"/>
            <a:ext cx="3886200" cy="4114800"/>
          </a:xfrm>
        </p:spPr>
        <p:txBody>
          <a:bodyPr/>
          <a:lstStyle/>
          <a:p>
            <a:pPr eaLnBrk="1" hangingPunct="1">
              <a:buFontTx/>
              <a:buNone/>
              <a:defRPr/>
            </a:pPr>
            <a:r>
              <a:rPr lang="en-US" dirty="0" smtClean="0"/>
              <a:t>    Feathery, wispy, clouds; associated with fair weather.  They often indicate that rain or snow will </a:t>
            </a:r>
            <a:r>
              <a:rPr lang="en-US" i="1" dirty="0" smtClean="0"/>
              <a:t>fall within hours</a:t>
            </a:r>
            <a:r>
              <a:rPr lang="en-US" dirty="0" smtClean="0"/>
              <a:t>. </a:t>
            </a:r>
            <a:r>
              <a:rPr lang="en-US" sz="1800" dirty="0" smtClean="0"/>
              <a:t>(High)</a:t>
            </a:r>
            <a:endParaRPr lang="en-US" sz="1800" i="1" dirty="0" smtClean="0"/>
          </a:p>
        </p:txBody>
      </p:sp>
      <p:pic>
        <p:nvPicPr>
          <p:cNvPr id="12292" name="Picture 4"/>
          <p:cNvPicPr>
            <a:picLocks noChangeAspect="1" noChangeArrowheads="1"/>
          </p:cNvPicPr>
          <p:nvPr/>
        </p:nvPicPr>
        <p:blipFill>
          <a:blip r:embed="rId4"/>
          <a:srcRect/>
          <a:stretch>
            <a:fillRect/>
          </a:stretch>
        </p:blipFill>
        <p:spPr bwMode="auto">
          <a:xfrm>
            <a:off x="384175" y="1974850"/>
            <a:ext cx="4489450" cy="3114675"/>
          </a:xfrm>
          <a:prstGeom prst="rect">
            <a:avLst/>
          </a:prstGeom>
          <a:noFill/>
          <a:ln w="9525">
            <a:noFill/>
            <a:miter lim="800000"/>
            <a:headEnd/>
            <a:tailEnd/>
          </a:ln>
        </p:spPr>
      </p:pic>
      <p:sp>
        <p:nvSpPr>
          <p:cNvPr id="20486" name="Rectangle 5"/>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sz="1800" dirty="0">
              <a:latin typeface="Arial" charset="0"/>
            </a:endParaRPr>
          </a:p>
        </p:txBody>
      </p:sp>
    </p:spTree>
  </p:cSld>
  <p:clrMapOvr>
    <a:masterClrMapping/>
  </p:clrMapOvr>
  <p:transition spd="med">
    <p:strips dir="ru"/>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ox(out)">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6000" dirty="0" smtClean="0">
                <a:solidFill>
                  <a:schemeClr val="tx1"/>
                </a:solidFill>
              </a:rPr>
              <a:t>Stratus</a:t>
            </a:r>
            <a:br>
              <a:rPr lang="en-US" sz="6000" dirty="0" smtClean="0">
                <a:solidFill>
                  <a:schemeClr val="tx1"/>
                </a:solidFill>
              </a:rPr>
            </a:br>
            <a:endParaRPr lang="en-US" sz="6000" dirty="0" smtClean="0">
              <a:solidFill>
                <a:schemeClr val="tx1"/>
              </a:solidFill>
            </a:endParaRPr>
          </a:p>
        </p:txBody>
      </p:sp>
      <p:sp>
        <p:nvSpPr>
          <p:cNvPr id="11269" name="Rectangle 5"/>
          <p:cNvSpPr>
            <a:spLocks noGrp="1" noChangeArrowheads="1"/>
          </p:cNvSpPr>
          <p:nvPr>
            <p:ph type="body" idx="1"/>
          </p:nvPr>
        </p:nvSpPr>
        <p:spPr>
          <a:xfrm>
            <a:off x="609600" y="1828800"/>
            <a:ext cx="3581400" cy="4114800"/>
          </a:xfrm>
        </p:spPr>
        <p:txBody>
          <a:bodyPr/>
          <a:lstStyle/>
          <a:p>
            <a:pPr eaLnBrk="1" hangingPunct="1">
              <a:buFontTx/>
              <a:buNone/>
              <a:defRPr/>
            </a:pPr>
            <a:r>
              <a:rPr lang="en-US" sz="3600" dirty="0" smtClean="0"/>
              <a:t>   Flat, smooth, gray clouds that blanket/cover the whole sky. </a:t>
            </a:r>
            <a:r>
              <a:rPr lang="en-US" sz="1800" dirty="0" smtClean="0"/>
              <a:t>(low)</a:t>
            </a:r>
            <a:endParaRPr lang="en-US" sz="1800" i="1" dirty="0" smtClean="0"/>
          </a:p>
        </p:txBody>
      </p:sp>
      <p:pic>
        <p:nvPicPr>
          <p:cNvPr id="21509" name="Picture 2" descr="http://www.weathergraphics.com/tim/arctic/990602f.jpg"/>
          <p:cNvPicPr>
            <a:picLocks noChangeAspect="1" noChangeArrowheads="1"/>
          </p:cNvPicPr>
          <p:nvPr/>
        </p:nvPicPr>
        <p:blipFill>
          <a:blip r:embed="rId4"/>
          <a:srcRect/>
          <a:stretch>
            <a:fillRect/>
          </a:stretch>
        </p:blipFill>
        <p:spPr bwMode="auto">
          <a:xfrm>
            <a:off x="4114800" y="1752600"/>
            <a:ext cx="4419600" cy="3346450"/>
          </a:xfrm>
          <a:prstGeom prst="rect">
            <a:avLst/>
          </a:prstGeom>
          <a:noFill/>
          <a:ln w="9525">
            <a:noFill/>
            <a:miter lim="800000"/>
            <a:headEnd/>
            <a:tailEnd/>
          </a:ln>
        </p:spPr>
      </p:pic>
    </p:spTree>
  </p:cSld>
  <p:clrMapOvr>
    <a:masterClrMapping/>
  </p:clrMapOvr>
  <p:transition spd="med">
    <p:strips dir="ru"/>
    <p:sndAc>
      <p:stSnd>
        <p:snd r:embed="rId3" name="breeze.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953000" y="2057400"/>
            <a:ext cx="3733800" cy="4114800"/>
          </a:xfrm>
        </p:spPr>
        <p:txBody>
          <a:bodyPr/>
          <a:lstStyle/>
          <a:p>
            <a:pPr eaLnBrk="1" hangingPunct="1">
              <a:defRPr/>
            </a:pPr>
            <a:r>
              <a:rPr lang="en-US" sz="3600" i="1" dirty="0" smtClean="0"/>
              <a:t>Foul weather storm clouds that bring heavy rains and thunderstorms.</a:t>
            </a:r>
          </a:p>
        </p:txBody>
      </p:sp>
      <p:sp>
        <p:nvSpPr>
          <p:cNvPr id="22531" name="Rectangle 5"/>
          <p:cNvSpPr>
            <a:spLocks noGrp="1" noChangeArrowheads="1"/>
          </p:cNvSpPr>
          <p:nvPr>
            <p:ph type="title"/>
          </p:nvPr>
        </p:nvSpPr>
        <p:spPr/>
        <p:txBody>
          <a:bodyPr/>
          <a:lstStyle/>
          <a:p>
            <a:pPr eaLnBrk="1" hangingPunct="1"/>
            <a:r>
              <a:rPr lang="en-US" sz="6600" dirty="0" smtClean="0">
                <a:solidFill>
                  <a:schemeClr val="tx1"/>
                </a:solidFill>
              </a:rPr>
              <a:t>Cumulo-nimbus</a:t>
            </a:r>
          </a:p>
        </p:txBody>
      </p:sp>
      <p:pic>
        <p:nvPicPr>
          <p:cNvPr id="14342" name="Picture 6"/>
          <p:cNvPicPr>
            <a:picLocks noChangeAspect="1" noChangeArrowheads="1"/>
          </p:cNvPicPr>
          <p:nvPr/>
        </p:nvPicPr>
        <p:blipFill>
          <a:blip r:embed="rId4"/>
          <a:srcRect/>
          <a:stretch>
            <a:fillRect/>
          </a:stretch>
        </p:blipFill>
        <p:spPr bwMode="auto">
          <a:xfrm>
            <a:off x="609600" y="2133600"/>
            <a:ext cx="4286250" cy="3429000"/>
          </a:xfrm>
          <a:prstGeom prst="rect">
            <a:avLst/>
          </a:prstGeom>
          <a:noFill/>
          <a:ln w="9525">
            <a:noFill/>
            <a:miter lim="800000"/>
            <a:headEnd/>
            <a:tailEnd/>
          </a:ln>
        </p:spPr>
      </p:pic>
    </p:spTree>
  </p:cSld>
  <p:clrMapOvr>
    <a:masterClrMapping/>
  </p:clrMapOvr>
  <p:transition spd="med">
    <p:strips dir="ru"/>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box(out)">
                                      <p:cBhvr>
                                        <p:cTn id="7"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7772400" cy="1143000"/>
          </a:xfrm>
        </p:spPr>
        <p:txBody>
          <a:bodyPr/>
          <a:lstStyle/>
          <a:p>
            <a:pPr eaLnBrk="1" hangingPunct="1"/>
            <a:r>
              <a:rPr lang="en-GB" altLang="en-GB" sz="4800" dirty="0" smtClean="0">
                <a:solidFill>
                  <a:srgbClr val="808000"/>
                </a:solidFill>
                <a:latin typeface="Charcoal" charset="0"/>
              </a:rPr>
              <a:t>Spot the cloud 1</a:t>
            </a:r>
          </a:p>
        </p:txBody>
      </p:sp>
      <p:sp>
        <p:nvSpPr>
          <p:cNvPr id="15363" name="Rectangle 3"/>
          <p:cNvSpPr>
            <a:spLocks noGrp="1" noChangeArrowheads="1"/>
          </p:cNvSpPr>
          <p:nvPr>
            <p:ph type="body" idx="1"/>
          </p:nvPr>
        </p:nvSpPr>
        <p:spPr>
          <a:xfrm>
            <a:off x="609600" y="1752600"/>
            <a:ext cx="4267200" cy="381000"/>
          </a:xfrm>
        </p:spPr>
        <p:txBody>
          <a:bodyPr/>
          <a:lstStyle/>
          <a:p>
            <a:pPr eaLnBrk="1" hangingPunct="1">
              <a:buFontTx/>
              <a:buNone/>
              <a:defRPr/>
            </a:pPr>
            <a:r>
              <a:rPr lang="en-GB" altLang="en-GB" sz="3600" dirty="0" smtClean="0">
                <a:latin typeface="Charcoal" charset="0"/>
              </a:rPr>
              <a:t>Low and flat …..</a:t>
            </a:r>
          </a:p>
        </p:txBody>
      </p:sp>
      <p:sp>
        <p:nvSpPr>
          <p:cNvPr id="15364" name="Text Box 4"/>
          <p:cNvSpPr txBox="1">
            <a:spLocks noChangeArrowheads="1"/>
          </p:cNvSpPr>
          <p:nvPr/>
        </p:nvSpPr>
        <p:spPr bwMode="auto">
          <a:xfrm>
            <a:off x="4495800" y="5791200"/>
            <a:ext cx="3810000" cy="641350"/>
          </a:xfrm>
          <a:prstGeom prst="rect">
            <a:avLst/>
          </a:prstGeom>
          <a:noFill/>
          <a:ln w="9525">
            <a:noFill/>
            <a:miter lim="800000"/>
            <a:headEnd/>
            <a:tailEnd/>
          </a:ln>
        </p:spPr>
        <p:txBody>
          <a:bodyPr>
            <a:spAutoFit/>
          </a:bodyPr>
          <a:lstStyle/>
          <a:p>
            <a:pPr eaLnBrk="0" hangingPunct="0">
              <a:spcBef>
                <a:spcPct val="50000"/>
              </a:spcBef>
            </a:pPr>
            <a:r>
              <a:rPr lang="en-GB" altLang="en-GB" dirty="0">
                <a:latin typeface="Charcoal" charset="0"/>
              </a:rPr>
              <a:t>Stratus</a:t>
            </a:r>
          </a:p>
        </p:txBody>
      </p:sp>
      <p:pic>
        <p:nvPicPr>
          <p:cNvPr id="23557" name="Picture 5"/>
          <p:cNvPicPr>
            <a:picLocks noChangeAspect="1" noChangeArrowheads="1"/>
          </p:cNvPicPr>
          <p:nvPr/>
        </p:nvPicPr>
        <p:blipFill>
          <a:blip r:embed="rId2"/>
          <a:srcRect/>
          <a:stretch>
            <a:fillRect/>
          </a:stretch>
        </p:blipFill>
        <p:spPr bwMode="auto">
          <a:xfrm>
            <a:off x="4114800" y="1828800"/>
            <a:ext cx="3530600" cy="3581400"/>
          </a:xfrm>
          <a:prstGeom prst="rect">
            <a:avLst/>
          </a:prstGeom>
          <a:noFill/>
          <a:ln w="9525">
            <a:noFill/>
            <a:miter lim="800000"/>
            <a:headEnd/>
            <a:tailEnd/>
          </a:ln>
        </p:spPr>
      </p:pic>
      <p:sp>
        <p:nvSpPr>
          <p:cNvPr id="6" name="TextBox 5"/>
          <p:cNvSpPr txBox="1"/>
          <p:nvPr/>
        </p:nvSpPr>
        <p:spPr>
          <a:xfrm>
            <a:off x="2057400" y="3429000"/>
            <a:ext cx="1752600" cy="646331"/>
          </a:xfrm>
          <a:prstGeom prst="rect">
            <a:avLst/>
          </a:prstGeom>
          <a:noFill/>
        </p:spPr>
        <p:txBody>
          <a:bodyPr wrap="square" rtlCol="0">
            <a:spAutoFit/>
          </a:bodyPr>
          <a:lstStyle/>
          <a:p>
            <a:r>
              <a:rPr lang="en-US" sz="3600" dirty="0" smtClean="0"/>
              <a:t>Called?</a:t>
            </a:r>
            <a:endParaRPr lang="en-US" sz="36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4">
                                            <p:txEl>
                                              <p:pRg st="0" end="0"/>
                                            </p:txEl>
                                          </p:spTgt>
                                        </p:tgtEl>
                                        <p:attrNameLst>
                                          <p:attrName>style.visibility</p:attrName>
                                        </p:attrNameLst>
                                      </p:cBhvr>
                                      <p:to>
                                        <p:strVal val="visible"/>
                                      </p:to>
                                    </p:set>
                                    <p:anim calcmode="lin" valueType="num">
                                      <p:cBhvr additive="base">
                                        <p:cTn id="19" dur="500" fill="hold"/>
                                        <p:tgtEl>
                                          <p:spTgt spid="1536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P spid="1536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772400" cy="1143000"/>
          </a:xfrm>
        </p:spPr>
        <p:txBody>
          <a:bodyPr/>
          <a:lstStyle/>
          <a:p>
            <a:pPr eaLnBrk="1" hangingPunct="1"/>
            <a:r>
              <a:rPr lang="en-GB" altLang="en-GB" sz="4800" dirty="0" smtClean="0">
                <a:solidFill>
                  <a:srgbClr val="808000"/>
                </a:solidFill>
                <a:latin typeface="Charcoal" charset="0"/>
              </a:rPr>
              <a:t>Spot the cloud 2</a:t>
            </a:r>
            <a:endParaRPr lang="en-GB" altLang="en-GB" sz="3600" dirty="0" smtClean="0">
              <a:latin typeface="Charcoal" charset="0"/>
            </a:endParaRPr>
          </a:p>
        </p:txBody>
      </p:sp>
      <p:sp>
        <p:nvSpPr>
          <p:cNvPr id="16387" name="Rectangle 3"/>
          <p:cNvSpPr>
            <a:spLocks noGrp="1" noChangeArrowheads="1"/>
          </p:cNvSpPr>
          <p:nvPr>
            <p:ph type="body" idx="1"/>
          </p:nvPr>
        </p:nvSpPr>
        <p:spPr>
          <a:xfrm>
            <a:off x="457200" y="1524000"/>
            <a:ext cx="6553200" cy="609600"/>
          </a:xfrm>
        </p:spPr>
        <p:txBody>
          <a:bodyPr/>
          <a:lstStyle/>
          <a:p>
            <a:pPr eaLnBrk="1" hangingPunct="1">
              <a:buFontTx/>
              <a:buNone/>
              <a:defRPr/>
            </a:pPr>
            <a:r>
              <a:rPr lang="en-GB" altLang="en-GB" sz="3600" dirty="0" smtClean="0">
                <a:latin typeface="Charcoal" charset="0"/>
              </a:rPr>
              <a:t>Middle level, </a:t>
            </a:r>
          </a:p>
          <a:p>
            <a:pPr eaLnBrk="1" hangingPunct="1">
              <a:buFontTx/>
              <a:buNone/>
              <a:defRPr/>
            </a:pPr>
            <a:r>
              <a:rPr lang="en-GB" altLang="en-GB" sz="3600" dirty="0" smtClean="0">
                <a:latin typeface="Charcoal" charset="0"/>
              </a:rPr>
              <a:t>fluffy …..</a:t>
            </a:r>
          </a:p>
        </p:txBody>
      </p:sp>
      <p:sp>
        <p:nvSpPr>
          <p:cNvPr id="16388" name="Text Box 4"/>
          <p:cNvSpPr txBox="1">
            <a:spLocks noChangeArrowheads="1"/>
          </p:cNvSpPr>
          <p:nvPr/>
        </p:nvSpPr>
        <p:spPr bwMode="auto">
          <a:xfrm>
            <a:off x="4572000" y="5791200"/>
            <a:ext cx="3886200" cy="641350"/>
          </a:xfrm>
          <a:prstGeom prst="rect">
            <a:avLst/>
          </a:prstGeom>
          <a:noFill/>
          <a:ln w="9525">
            <a:noFill/>
            <a:miter lim="800000"/>
            <a:headEnd/>
            <a:tailEnd/>
          </a:ln>
        </p:spPr>
        <p:txBody>
          <a:bodyPr>
            <a:spAutoFit/>
          </a:bodyPr>
          <a:lstStyle/>
          <a:p>
            <a:pPr eaLnBrk="0" hangingPunct="0">
              <a:spcBef>
                <a:spcPct val="50000"/>
              </a:spcBef>
            </a:pPr>
            <a:r>
              <a:rPr lang="en-GB" altLang="en-GB" dirty="0">
                <a:latin typeface="Charcoal" charset="0"/>
              </a:rPr>
              <a:t>Cumulus</a:t>
            </a:r>
          </a:p>
        </p:txBody>
      </p:sp>
      <p:pic>
        <p:nvPicPr>
          <p:cNvPr id="16389" name="Picture 5"/>
          <p:cNvPicPr>
            <a:picLocks noChangeAspect="1" noChangeArrowheads="1"/>
          </p:cNvPicPr>
          <p:nvPr/>
        </p:nvPicPr>
        <p:blipFill>
          <a:blip r:embed="rId2"/>
          <a:srcRect/>
          <a:stretch>
            <a:fillRect/>
          </a:stretch>
        </p:blipFill>
        <p:spPr bwMode="auto">
          <a:xfrm>
            <a:off x="3733800" y="2209800"/>
            <a:ext cx="4724400" cy="3252788"/>
          </a:xfrm>
          <a:prstGeom prst="rect">
            <a:avLst/>
          </a:prstGeom>
          <a:noFill/>
          <a:ln w="9525">
            <a:noFill/>
            <a:miter lim="800000"/>
            <a:headEnd/>
            <a:tailEnd/>
          </a:ln>
        </p:spPr>
      </p:pic>
      <p:sp>
        <p:nvSpPr>
          <p:cNvPr id="6" name="TextBox 5"/>
          <p:cNvSpPr txBox="1"/>
          <p:nvPr/>
        </p:nvSpPr>
        <p:spPr>
          <a:xfrm>
            <a:off x="1676400" y="3429000"/>
            <a:ext cx="1752600" cy="646331"/>
          </a:xfrm>
          <a:prstGeom prst="rect">
            <a:avLst/>
          </a:prstGeom>
          <a:noFill/>
        </p:spPr>
        <p:txBody>
          <a:bodyPr wrap="square" rtlCol="0">
            <a:spAutoFit/>
          </a:bodyPr>
          <a:lstStyle/>
          <a:p>
            <a:r>
              <a:rPr lang="en-US" sz="3600" dirty="0" smtClean="0"/>
              <a:t>Called?</a:t>
            </a:r>
            <a:endParaRPr lang="en-US" sz="36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16389"/>
                                        </p:tgtEl>
                                        <p:attrNameLst>
                                          <p:attrName>style.visibility</p:attrName>
                                        </p:attrNameLst>
                                      </p:cBhvr>
                                      <p:to>
                                        <p:strVal val="visible"/>
                                      </p:to>
                                    </p:set>
                                    <p:animEffect transition="in" filter="box(out)">
                                      <p:cBhvr>
                                        <p:cTn id="19" dur="500"/>
                                        <p:tgtEl>
                                          <p:spTgt spid="1638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6388">
                                            <p:txEl>
                                              <p:pRg st="0" end="0"/>
                                            </p:txEl>
                                          </p:spTgt>
                                        </p:tgtEl>
                                        <p:attrNameLst>
                                          <p:attrName>style.visibility</p:attrName>
                                        </p:attrNameLst>
                                      </p:cBhvr>
                                      <p:to>
                                        <p:strVal val="visible"/>
                                      </p:to>
                                    </p:set>
                                    <p:anim calcmode="lin" valueType="num">
                                      <p:cBhvr additive="base">
                                        <p:cTn id="30" dur="500" fill="hold"/>
                                        <p:tgtEl>
                                          <p:spTgt spid="16388">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638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P spid="1638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1143000"/>
          </a:xfrm>
        </p:spPr>
        <p:txBody>
          <a:bodyPr/>
          <a:lstStyle/>
          <a:p>
            <a:pPr eaLnBrk="1" hangingPunct="1"/>
            <a:r>
              <a:rPr lang="en-GB" altLang="en-GB" sz="4800" dirty="0" smtClean="0">
                <a:solidFill>
                  <a:srgbClr val="808000"/>
                </a:solidFill>
                <a:latin typeface="Charcoal" charset="0"/>
              </a:rPr>
              <a:t>Spot the cloud 3</a:t>
            </a:r>
            <a:endParaRPr lang="en-GB" altLang="en-GB" sz="3600" dirty="0" smtClean="0">
              <a:latin typeface="Charcoal" charset="0"/>
            </a:endParaRPr>
          </a:p>
        </p:txBody>
      </p:sp>
      <p:sp>
        <p:nvSpPr>
          <p:cNvPr id="17411" name="Rectangle 3"/>
          <p:cNvSpPr>
            <a:spLocks noGrp="1" noChangeArrowheads="1"/>
          </p:cNvSpPr>
          <p:nvPr>
            <p:ph type="body" idx="1"/>
          </p:nvPr>
        </p:nvSpPr>
        <p:spPr>
          <a:xfrm>
            <a:off x="533400" y="1676400"/>
            <a:ext cx="6553200" cy="609600"/>
          </a:xfrm>
        </p:spPr>
        <p:txBody>
          <a:bodyPr/>
          <a:lstStyle/>
          <a:p>
            <a:pPr eaLnBrk="1" hangingPunct="1">
              <a:spcBef>
                <a:spcPct val="0"/>
              </a:spcBef>
              <a:buFontTx/>
              <a:buNone/>
              <a:defRPr/>
            </a:pPr>
            <a:r>
              <a:rPr lang="en-GB" altLang="en-GB" sz="3600" dirty="0" smtClean="0">
                <a:latin typeface="Charcoal" charset="0"/>
              </a:rPr>
              <a:t>High level, </a:t>
            </a:r>
          </a:p>
          <a:p>
            <a:pPr eaLnBrk="1" hangingPunct="1">
              <a:spcBef>
                <a:spcPct val="0"/>
              </a:spcBef>
              <a:buFontTx/>
              <a:buNone/>
              <a:defRPr/>
            </a:pPr>
            <a:r>
              <a:rPr lang="en-GB" altLang="en-GB" sz="3600" dirty="0" smtClean="0">
                <a:latin typeface="Charcoal" charset="0"/>
              </a:rPr>
              <a:t>wispy …..</a:t>
            </a:r>
          </a:p>
        </p:txBody>
      </p:sp>
      <p:sp>
        <p:nvSpPr>
          <p:cNvPr id="17412" name="Text Box 4"/>
          <p:cNvSpPr txBox="1">
            <a:spLocks noChangeArrowheads="1"/>
          </p:cNvSpPr>
          <p:nvPr/>
        </p:nvSpPr>
        <p:spPr bwMode="auto">
          <a:xfrm>
            <a:off x="4419600" y="5867400"/>
            <a:ext cx="3200400" cy="641350"/>
          </a:xfrm>
          <a:prstGeom prst="rect">
            <a:avLst/>
          </a:prstGeom>
          <a:noFill/>
          <a:ln w="9525">
            <a:noFill/>
            <a:miter lim="800000"/>
            <a:headEnd/>
            <a:tailEnd/>
          </a:ln>
        </p:spPr>
        <p:txBody>
          <a:bodyPr>
            <a:spAutoFit/>
          </a:bodyPr>
          <a:lstStyle/>
          <a:p>
            <a:pPr eaLnBrk="0" hangingPunct="0">
              <a:spcBef>
                <a:spcPct val="50000"/>
              </a:spcBef>
            </a:pPr>
            <a:r>
              <a:rPr lang="en-GB" altLang="en-GB" dirty="0">
                <a:latin typeface="Charcoal" charset="0"/>
              </a:rPr>
              <a:t>Cirrus</a:t>
            </a:r>
          </a:p>
        </p:txBody>
      </p:sp>
      <p:pic>
        <p:nvPicPr>
          <p:cNvPr id="25605" name="Picture 5"/>
          <p:cNvPicPr>
            <a:picLocks noChangeAspect="1" noChangeArrowheads="1"/>
          </p:cNvPicPr>
          <p:nvPr/>
        </p:nvPicPr>
        <p:blipFill>
          <a:blip r:embed="rId2"/>
          <a:srcRect/>
          <a:stretch>
            <a:fillRect/>
          </a:stretch>
        </p:blipFill>
        <p:spPr bwMode="auto">
          <a:xfrm>
            <a:off x="3886200" y="1828800"/>
            <a:ext cx="3681413" cy="3730625"/>
          </a:xfrm>
          <a:prstGeom prst="rect">
            <a:avLst/>
          </a:prstGeom>
          <a:noFill/>
          <a:ln w="9525">
            <a:noFill/>
            <a:miter lim="800000"/>
            <a:headEnd/>
            <a:tailEnd/>
          </a:ln>
        </p:spPr>
      </p:pic>
      <p:sp>
        <p:nvSpPr>
          <p:cNvPr id="6" name="TextBox 5"/>
          <p:cNvSpPr txBox="1"/>
          <p:nvPr/>
        </p:nvSpPr>
        <p:spPr>
          <a:xfrm>
            <a:off x="2057400" y="3429000"/>
            <a:ext cx="1752600" cy="646331"/>
          </a:xfrm>
          <a:prstGeom prst="rect">
            <a:avLst/>
          </a:prstGeom>
          <a:noFill/>
        </p:spPr>
        <p:txBody>
          <a:bodyPr wrap="square" rtlCol="0">
            <a:spAutoFit/>
          </a:bodyPr>
          <a:lstStyle/>
          <a:p>
            <a:r>
              <a:rPr lang="en-US" sz="3600" dirty="0" smtClean="0"/>
              <a:t>Called?</a:t>
            </a:r>
            <a:endParaRPr lang="en-US" sz="36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2">
                                            <p:txEl>
                                              <p:pRg st="0" end="0"/>
                                            </p:txEl>
                                          </p:spTgt>
                                        </p:tgtEl>
                                        <p:attrNameLst>
                                          <p:attrName>style.visibility</p:attrName>
                                        </p:attrNameLst>
                                      </p:cBhvr>
                                      <p:to>
                                        <p:strVal val="visible"/>
                                      </p:to>
                                    </p:set>
                                    <p:anim calcmode="lin" valueType="num">
                                      <p:cBhvr additive="base">
                                        <p:cTn id="25" dur="500" fill="hold"/>
                                        <p:tgtEl>
                                          <p:spTgt spid="1741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autoUpdateAnimBg="0"/>
      <p:bldP spid="1741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0"/>
            <a:ext cx="7772400" cy="1143000"/>
          </a:xfrm>
        </p:spPr>
        <p:txBody>
          <a:bodyPr/>
          <a:lstStyle/>
          <a:p>
            <a:pPr eaLnBrk="1" hangingPunct="1"/>
            <a:r>
              <a:rPr lang="en-GB" altLang="en-GB" sz="4800" dirty="0" smtClean="0">
                <a:solidFill>
                  <a:srgbClr val="808000"/>
                </a:solidFill>
                <a:latin typeface="Charcoal" charset="0"/>
              </a:rPr>
              <a:t>Spot the cloud 4</a:t>
            </a:r>
            <a:endParaRPr lang="en-GB" altLang="en-GB" sz="3600" dirty="0" smtClean="0">
              <a:latin typeface="Charcoal" charset="0"/>
            </a:endParaRPr>
          </a:p>
        </p:txBody>
      </p:sp>
      <p:sp>
        <p:nvSpPr>
          <p:cNvPr id="18435" name="Rectangle 3"/>
          <p:cNvSpPr>
            <a:spLocks noGrp="1" noChangeArrowheads="1"/>
          </p:cNvSpPr>
          <p:nvPr>
            <p:ph type="body" idx="1"/>
          </p:nvPr>
        </p:nvSpPr>
        <p:spPr>
          <a:xfrm>
            <a:off x="0" y="1295400"/>
            <a:ext cx="4114800" cy="1676400"/>
          </a:xfrm>
        </p:spPr>
        <p:txBody>
          <a:bodyPr/>
          <a:lstStyle/>
          <a:p>
            <a:pPr eaLnBrk="1" hangingPunct="1">
              <a:spcBef>
                <a:spcPct val="0"/>
              </a:spcBef>
              <a:buFontTx/>
              <a:buNone/>
              <a:defRPr/>
            </a:pPr>
            <a:r>
              <a:rPr lang="en-GB" altLang="en-GB" sz="3600" dirty="0" smtClean="0">
                <a:latin typeface="Charcoal" charset="0"/>
              </a:rPr>
              <a:t>Rain bearing, </a:t>
            </a:r>
          </a:p>
          <a:p>
            <a:pPr eaLnBrk="1" hangingPunct="1">
              <a:spcBef>
                <a:spcPct val="0"/>
              </a:spcBef>
              <a:buFontTx/>
              <a:buNone/>
              <a:defRPr/>
            </a:pPr>
            <a:r>
              <a:rPr lang="en-GB" altLang="en-GB" sz="3600" dirty="0" smtClean="0">
                <a:latin typeface="Charcoal" charset="0"/>
              </a:rPr>
              <a:t>storm clouds …..</a:t>
            </a:r>
          </a:p>
        </p:txBody>
      </p:sp>
      <p:sp>
        <p:nvSpPr>
          <p:cNvPr id="18436" name="Text Box 4"/>
          <p:cNvSpPr txBox="1">
            <a:spLocks noChangeArrowheads="1"/>
          </p:cNvSpPr>
          <p:nvPr/>
        </p:nvSpPr>
        <p:spPr bwMode="auto">
          <a:xfrm>
            <a:off x="3733800" y="5562600"/>
            <a:ext cx="3505200" cy="369332"/>
          </a:xfrm>
          <a:prstGeom prst="rect">
            <a:avLst/>
          </a:prstGeom>
          <a:noFill/>
          <a:ln w="9525">
            <a:noFill/>
            <a:miter lim="800000"/>
            <a:headEnd/>
            <a:tailEnd/>
          </a:ln>
        </p:spPr>
        <p:txBody>
          <a:bodyPr>
            <a:spAutoFit/>
          </a:bodyPr>
          <a:lstStyle/>
          <a:p>
            <a:pPr eaLnBrk="0" hangingPunct="0">
              <a:spcBef>
                <a:spcPct val="50000"/>
              </a:spcBef>
            </a:pPr>
            <a:r>
              <a:rPr lang="en-GB" altLang="en-GB" dirty="0">
                <a:latin typeface="Charcoal" charset="0"/>
              </a:rPr>
              <a:t>Cumulo-Nimbus</a:t>
            </a:r>
          </a:p>
        </p:txBody>
      </p:sp>
      <p:pic>
        <p:nvPicPr>
          <p:cNvPr id="18437" name="Picture 5"/>
          <p:cNvPicPr>
            <a:picLocks noChangeAspect="1" noChangeArrowheads="1"/>
          </p:cNvPicPr>
          <p:nvPr/>
        </p:nvPicPr>
        <p:blipFill>
          <a:blip r:embed="rId2"/>
          <a:srcRect/>
          <a:stretch>
            <a:fillRect/>
          </a:stretch>
        </p:blipFill>
        <p:spPr bwMode="auto">
          <a:xfrm>
            <a:off x="3886200" y="1447800"/>
            <a:ext cx="5029200" cy="3535363"/>
          </a:xfrm>
          <a:prstGeom prst="rect">
            <a:avLst/>
          </a:prstGeom>
          <a:noFill/>
          <a:ln w="9525">
            <a:noFill/>
            <a:miter lim="800000"/>
            <a:headEnd/>
            <a:tailEnd/>
          </a:ln>
        </p:spPr>
      </p:pic>
      <p:sp>
        <p:nvSpPr>
          <p:cNvPr id="6" name="TextBox 5"/>
          <p:cNvSpPr txBox="1"/>
          <p:nvPr/>
        </p:nvSpPr>
        <p:spPr>
          <a:xfrm>
            <a:off x="1828800" y="3429000"/>
            <a:ext cx="1752600" cy="646331"/>
          </a:xfrm>
          <a:prstGeom prst="rect">
            <a:avLst/>
          </a:prstGeom>
          <a:noFill/>
        </p:spPr>
        <p:txBody>
          <a:bodyPr wrap="square" rtlCol="0">
            <a:spAutoFit/>
          </a:bodyPr>
          <a:lstStyle/>
          <a:p>
            <a:r>
              <a:rPr lang="en-US" sz="3600" dirty="0" smtClean="0"/>
              <a:t>Called?</a:t>
            </a:r>
            <a:endParaRPr lang="en-US" sz="36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18437"/>
                                        </p:tgtEl>
                                        <p:attrNameLst>
                                          <p:attrName>style.visibility</p:attrName>
                                        </p:attrNameLst>
                                      </p:cBhvr>
                                      <p:to>
                                        <p:strVal val="visible"/>
                                      </p:to>
                                    </p:set>
                                    <p:animEffect transition="in" filter="box(out)">
                                      <p:cBhvr>
                                        <p:cTn id="19" dur="500"/>
                                        <p:tgtEl>
                                          <p:spTgt spid="1843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8436">
                                            <p:txEl>
                                              <p:pRg st="0" end="0"/>
                                            </p:txEl>
                                          </p:spTgt>
                                        </p:tgtEl>
                                        <p:attrNameLst>
                                          <p:attrName>style.visibility</p:attrName>
                                        </p:attrNameLst>
                                      </p:cBhvr>
                                      <p:to>
                                        <p:strVal val="visible"/>
                                      </p:to>
                                    </p:set>
                                    <p:anim calcmode="lin" valueType="num">
                                      <p:cBhvr additive="base">
                                        <p:cTn id="30" dur="500" fill="hold"/>
                                        <p:tgtEl>
                                          <p:spTgt spid="18436">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843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1843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p:txBody>
          <a:bodyPr/>
          <a:lstStyle/>
          <a:p>
            <a:r>
              <a:rPr lang="en-US" dirty="0"/>
              <a:t>How do meteorologists forecast weather?</a:t>
            </a:r>
          </a:p>
        </p:txBody>
      </p:sp>
    </p:spTree>
  </p:cSld>
  <p:clrMapOvr>
    <a:masterClrMapping/>
  </p:clrMapOvr>
  <p:transition spd="med">
    <p:strips dir="ru"/>
    <p:sndAc>
      <p:stSnd>
        <p:snd r:embed="rId3" name="breeze.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r>
              <a:rPr lang="en-US" b="1" dirty="0"/>
              <a:t>What is a cold front?</a:t>
            </a:r>
          </a:p>
        </p:txBody>
      </p:sp>
      <p:sp>
        <p:nvSpPr>
          <p:cNvPr id="9219" name="Rectangle 3"/>
          <p:cNvSpPr>
            <a:spLocks noGrp="1" noRot="1" noChangeArrowheads="1"/>
          </p:cNvSpPr>
          <p:nvPr>
            <p:ph type="body" sz="half" idx="1"/>
          </p:nvPr>
        </p:nvSpPr>
        <p:spPr/>
        <p:txBody>
          <a:bodyPr/>
          <a:lstStyle/>
          <a:p>
            <a:pPr marL="609600" indent="-609600">
              <a:buFont typeface="Wingdings" pitchFamily="2" charset="2"/>
              <a:buNone/>
            </a:pPr>
            <a:r>
              <a:rPr lang="en-US" sz="2400" b="1" dirty="0"/>
              <a:t>	</a:t>
            </a:r>
            <a:r>
              <a:rPr lang="en-US" sz="2800" b="1" dirty="0"/>
              <a:t>The cold front is colored blue. The triangles show you which way it is moving. The cold front is the front of the cold air. It may make rain or snow showers.</a:t>
            </a:r>
          </a:p>
          <a:p>
            <a:pPr marL="609600" indent="-609600">
              <a:buFont typeface="Wingdings" pitchFamily="2" charset="2"/>
              <a:buNone/>
            </a:pPr>
            <a:endParaRPr lang="en-US" sz="2800" b="1" dirty="0"/>
          </a:p>
          <a:p>
            <a:pPr marL="609600" indent="-609600" algn="ctr">
              <a:buFont typeface="Wingdings" pitchFamily="2" charset="2"/>
              <a:buNone/>
            </a:pPr>
            <a:endParaRPr lang="en-US" sz="2400" dirty="0"/>
          </a:p>
          <a:p>
            <a:pPr marL="609600" indent="-609600">
              <a:buFont typeface="Wingdings" pitchFamily="2" charset="2"/>
              <a:buNone/>
            </a:pPr>
            <a:endParaRPr lang="en-US" sz="2400" dirty="0"/>
          </a:p>
        </p:txBody>
      </p:sp>
      <p:pic>
        <p:nvPicPr>
          <p:cNvPr id="9220" name="Picture 4"/>
          <p:cNvPicPr>
            <a:picLocks noGrp="1" noChangeAspect="1" noChangeArrowheads="1"/>
          </p:cNvPicPr>
          <p:nvPr>
            <p:ph sz="half" idx="2"/>
          </p:nvPr>
        </p:nvPicPr>
        <p:blipFill>
          <a:blip r:embed="rId4"/>
          <a:srcRect/>
          <a:stretch>
            <a:fillRect/>
          </a:stretch>
        </p:blipFill>
        <p:spPr>
          <a:xfrm>
            <a:off x="5257800" y="2400300"/>
            <a:ext cx="2895600" cy="2895600"/>
          </a:xfrm>
          <a:noFill/>
          <a:ln/>
        </p:spPr>
      </p:pic>
    </p:spTree>
  </p:cSld>
  <p:clrMapOvr>
    <a:masterClrMapping/>
  </p:clrMapOvr>
  <p:transition spd="med">
    <p:strips dir="ru"/>
    <p:sndAc>
      <p:stSnd>
        <p:snd r:embed="rId3" name="breeze.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b="1" dirty="0"/>
              <a:t>What is a warm front?</a:t>
            </a:r>
          </a:p>
        </p:txBody>
      </p:sp>
      <p:sp>
        <p:nvSpPr>
          <p:cNvPr id="12291" name="Rectangle 3"/>
          <p:cNvSpPr>
            <a:spLocks noGrp="1" noRot="1" noChangeArrowheads="1"/>
          </p:cNvSpPr>
          <p:nvPr>
            <p:ph type="body" sz="half" idx="1"/>
          </p:nvPr>
        </p:nvSpPr>
        <p:spPr/>
        <p:txBody>
          <a:bodyPr/>
          <a:lstStyle/>
          <a:p>
            <a:pPr>
              <a:buFont typeface="Wingdings" pitchFamily="2" charset="2"/>
              <a:buNone/>
            </a:pPr>
            <a:r>
              <a:rPr lang="en-US" sz="2800" dirty="0"/>
              <a:t>	</a:t>
            </a:r>
            <a:r>
              <a:rPr lang="en-US" sz="2800" b="1" dirty="0"/>
              <a:t>The warm front is colored red. The half-circles show you which way it is moving. It is the front of the warm air and it may make steady rain or snow</a:t>
            </a:r>
            <a:r>
              <a:rPr lang="en-US" sz="2800" dirty="0"/>
              <a:t> </a:t>
            </a:r>
          </a:p>
          <a:p>
            <a:pPr>
              <a:buFont typeface="Wingdings" pitchFamily="2" charset="2"/>
              <a:buNone/>
            </a:pPr>
            <a:endParaRPr lang="en-US" sz="2800" dirty="0"/>
          </a:p>
          <a:p>
            <a:pPr algn="ctr">
              <a:buFont typeface="Wingdings" pitchFamily="2" charset="2"/>
              <a:buNone/>
            </a:pPr>
            <a:endParaRPr lang="en-US" sz="2800" dirty="0"/>
          </a:p>
        </p:txBody>
      </p:sp>
      <p:pic>
        <p:nvPicPr>
          <p:cNvPr id="12292" name="Picture 4"/>
          <p:cNvPicPr>
            <a:picLocks noGrp="1" noChangeAspect="1" noChangeArrowheads="1"/>
          </p:cNvPicPr>
          <p:nvPr>
            <p:ph sz="half" idx="2"/>
          </p:nvPr>
        </p:nvPicPr>
        <p:blipFill>
          <a:blip r:embed="rId4"/>
          <a:srcRect/>
          <a:stretch>
            <a:fillRect/>
          </a:stretch>
        </p:blipFill>
        <p:spPr>
          <a:xfrm>
            <a:off x="4859338" y="2743200"/>
            <a:ext cx="3771900" cy="1524000"/>
          </a:xfrm>
          <a:noFill/>
          <a:ln/>
        </p:spPr>
      </p:pic>
    </p:spTree>
  </p:cSld>
  <p:clrMapOvr>
    <a:masterClrMapping/>
  </p:clrMapOvr>
  <p:transition spd="med">
    <p:strips dir="ru"/>
    <p:sndAc>
      <p:stSnd>
        <p:snd r:embed="rId3" name="breez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7772400" cy="1143000"/>
          </a:xfrm>
        </p:spPr>
        <p:txBody>
          <a:bodyPr/>
          <a:lstStyle/>
          <a:p>
            <a:pPr eaLnBrk="1" hangingPunct="1"/>
            <a:r>
              <a:rPr lang="en-US" dirty="0" smtClean="0">
                <a:solidFill>
                  <a:srgbClr val="FF0000"/>
                </a:solidFill>
              </a:rPr>
              <a:t>Climate </a:t>
            </a:r>
            <a:r>
              <a:rPr lang="en-US" dirty="0" err="1" smtClean="0">
                <a:solidFill>
                  <a:srgbClr val="FF0000"/>
                </a:solidFill>
              </a:rPr>
              <a:t>vs</a:t>
            </a:r>
            <a:r>
              <a:rPr lang="en-US" dirty="0" smtClean="0">
                <a:solidFill>
                  <a:srgbClr val="FF0000"/>
                </a:solidFill>
              </a:rPr>
              <a:t> Weather</a:t>
            </a:r>
          </a:p>
        </p:txBody>
      </p:sp>
      <p:sp>
        <p:nvSpPr>
          <p:cNvPr id="4" name="Content Placeholder 3"/>
          <p:cNvSpPr>
            <a:spLocks noGrp="1"/>
          </p:cNvSpPr>
          <p:nvPr>
            <p:ph idx="1"/>
          </p:nvPr>
        </p:nvSpPr>
        <p:spPr>
          <a:xfrm>
            <a:off x="301625" y="1752600"/>
            <a:ext cx="8540750" cy="4346575"/>
          </a:xfrm>
        </p:spPr>
        <p:txBody>
          <a:bodyPr/>
          <a:lstStyle/>
          <a:p>
            <a:r>
              <a:rPr lang="en-US" dirty="0" smtClean="0">
                <a:solidFill>
                  <a:srgbClr val="FFFF00"/>
                </a:solidFill>
              </a:rPr>
              <a:t>Climate is the temperature and moisture conditions of an area over a LONG period of time.</a:t>
            </a:r>
          </a:p>
          <a:p>
            <a:pPr>
              <a:buNone/>
            </a:pPr>
            <a:endParaRPr lang="en-US" dirty="0" smtClean="0">
              <a:solidFill>
                <a:srgbClr val="FFFF00"/>
              </a:solidFill>
            </a:endParaRPr>
          </a:p>
          <a:p>
            <a:pPr>
              <a:buNone/>
            </a:pPr>
            <a:endParaRPr lang="en-US" dirty="0" smtClean="0">
              <a:solidFill>
                <a:srgbClr val="FFFF00"/>
              </a:solidFill>
            </a:endParaRPr>
          </a:p>
          <a:p>
            <a:r>
              <a:rPr lang="en-US" dirty="0" smtClean="0">
                <a:solidFill>
                  <a:schemeClr val="accent2">
                    <a:lumMod val="40000"/>
                    <a:lumOff val="60000"/>
                  </a:schemeClr>
                </a:solidFill>
              </a:rPr>
              <a:t>Weather is the atmospheric conditions in a specific area at a specific time</a:t>
            </a:r>
            <a:endParaRPr lang="en-US" dirty="0">
              <a:solidFill>
                <a:schemeClr val="accent2">
                  <a:lumMod val="40000"/>
                  <a:lumOff val="60000"/>
                </a:schemeClr>
              </a:solidFill>
            </a:endParaRPr>
          </a:p>
        </p:txBody>
      </p:sp>
      <p:pic>
        <p:nvPicPr>
          <p:cNvPr id="5" name="Picture 4" descr="tornado_lg_clr.gif"/>
          <p:cNvPicPr>
            <a:picLocks noChangeAspect="1"/>
          </p:cNvPicPr>
          <p:nvPr/>
        </p:nvPicPr>
        <p:blipFill>
          <a:blip r:embed="rId3"/>
          <a:stretch>
            <a:fillRect/>
          </a:stretch>
        </p:blipFill>
        <p:spPr>
          <a:xfrm>
            <a:off x="3429000" y="5800725"/>
            <a:ext cx="1238250" cy="1057275"/>
          </a:xfrm>
          <a:prstGeom prst="rect">
            <a:avLst/>
          </a:prstGeom>
        </p:spPr>
      </p:pic>
      <p:pic>
        <p:nvPicPr>
          <p:cNvPr id="6" name="Picture 5" descr="thunderstorm_weather_lg_clr.gif"/>
          <p:cNvPicPr>
            <a:picLocks noChangeAspect="1"/>
          </p:cNvPicPr>
          <p:nvPr/>
        </p:nvPicPr>
        <p:blipFill>
          <a:blip r:embed="rId4"/>
          <a:stretch>
            <a:fillRect/>
          </a:stretch>
        </p:blipFill>
        <p:spPr>
          <a:xfrm>
            <a:off x="6705600" y="5029200"/>
            <a:ext cx="1609725" cy="1609725"/>
          </a:xfrm>
          <a:prstGeom prst="rect">
            <a:avLst/>
          </a:prstGeom>
        </p:spPr>
      </p:pic>
      <p:pic>
        <p:nvPicPr>
          <p:cNvPr id="7" name="Picture 6" descr="climate_map.gif"/>
          <p:cNvPicPr>
            <a:picLocks noChangeAspect="1"/>
          </p:cNvPicPr>
          <p:nvPr/>
        </p:nvPicPr>
        <p:blipFill>
          <a:blip r:embed="rId5"/>
          <a:stretch>
            <a:fillRect/>
          </a:stretch>
        </p:blipFill>
        <p:spPr>
          <a:xfrm>
            <a:off x="2209800" y="2743200"/>
            <a:ext cx="3733800" cy="1879346"/>
          </a:xfrm>
          <a:prstGeom prst="rect">
            <a:avLst/>
          </a:prstGeom>
        </p:spPr>
      </p:pic>
      <p:pic>
        <p:nvPicPr>
          <p:cNvPr id="8" name="Picture 7" descr="imagesCAYR05FI.jpg"/>
          <p:cNvPicPr>
            <a:picLocks noChangeAspect="1"/>
          </p:cNvPicPr>
          <p:nvPr/>
        </p:nvPicPr>
        <p:blipFill>
          <a:blip r:embed="rId6"/>
          <a:stretch>
            <a:fillRect/>
          </a:stretch>
        </p:blipFill>
        <p:spPr>
          <a:xfrm>
            <a:off x="0" y="0"/>
            <a:ext cx="1752600" cy="1744810"/>
          </a:xfrm>
          <a:prstGeom prst="rect">
            <a:avLst/>
          </a:prstGeom>
        </p:spPr>
      </p:pic>
    </p:spTree>
  </p:cSld>
  <p:clrMapOvr>
    <a:masterClrMapping/>
  </p:clrMapOvr>
  <p:transition spd="med">
    <p:strips dir="ru"/>
    <p:sndAc>
      <p:stSnd>
        <p:snd r:embed="rId2" name="breeze.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US" b="1" dirty="0"/>
              <a:t>What is high pressure?</a:t>
            </a:r>
          </a:p>
        </p:txBody>
      </p:sp>
      <p:sp>
        <p:nvSpPr>
          <p:cNvPr id="15363" name="Rectangle 3"/>
          <p:cNvSpPr>
            <a:spLocks noGrp="1" noRot="1" noChangeArrowheads="1"/>
          </p:cNvSpPr>
          <p:nvPr>
            <p:ph type="body" sz="half" idx="1"/>
          </p:nvPr>
        </p:nvSpPr>
        <p:spPr/>
        <p:txBody>
          <a:bodyPr/>
          <a:lstStyle/>
          <a:p>
            <a:pPr>
              <a:buFont typeface="Wingdings" pitchFamily="2" charset="2"/>
              <a:buNone/>
            </a:pPr>
            <a:r>
              <a:rPr lang="en-US" sz="2800" b="1" dirty="0"/>
              <a:t>	High pressure has wind that blows around it in the direction of a clock- that's called clockwise. It is colored blue and usually means dry, clear weather.</a:t>
            </a:r>
            <a:r>
              <a:rPr lang="en-US" sz="2800" dirty="0"/>
              <a:t> </a:t>
            </a:r>
          </a:p>
          <a:p>
            <a:pPr>
              <a:buFont typeface="Wingdings" pitchFamily="2" charset="2"/>
              <a:buNone/>
            </a:pPr>
            <a:endParaRPr lang="en-US" sz="2800" dirty="0"/>
          </a:p>
          <a:p>
            <a:pPr algn="ctr">
              <a:buFont typeface="Wingdings" pitchFamily="2" charset="2"/>
              <a:buNone/>
            </a:pPr>
            <a:endParaRPr lang="en-US" sz="2800" dirty="0"/>
          </a:p>
        </p:txBody>
      </p:sp>
      <p:pic>
        <p:nvPicPr>
          <p:cNvPr id="15364" name="Picture 4"/>
          <p:cNvPicPr>
            <a:picLocks noGrp="1" noChangeAspect="1" noChangeArrowheads="1"/>
          </p:cNvPicPr>
          <p:nvPr>
            <p:ph sz="half" idx="2"/>
          </p:nvPr>
        </p:nvPicPr>
        <p:blipFill>
          <a:blip r:embed="rId4"/>
          <a:srcRect t="44913"/>
          <a:stretch>
            <a:fillRect/>
          </a:stretch>
        </p:blipFill>
        <p:spPr>
          <a:xfrm>
            <a:off x="5105400" y="2470150"/>
            <a:ext cx="3505200" cy="2663825"/>
          </a:xfrm>
          <a:noFill/>
          <a:ln/>
        </p:spPr>
      </p:pic>
    </p:spTree>
  </p:cSld>
  <p:clrMapOvr>
    <a:masterClrMapping/>
  </p:clrMapOvr>
  <p:transition spd="med">
    <p:strips dir="ru"/>
    <p:sndAc>
      <p:stSnd>
        <p:snd r:embed="rId3" name="breeze.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b="1" dirty="0"/>
              <a:t>What is low pressure?</a:t>
            </a:r>
          </a:p>
        </p:txBody>
      </p:sp>
      <p:sp>
        <p:nvSpPr>
          <p:cNvPr id="18435" name="Rectangle 3"/>
          <p:cNvSpPr>
            <a:spLocks noGrp="1" noRot="1" noChangeArrowheads="1"/>
          </p:cNvSpPr>
          <p:nvPr>
            <p:ph type="body" sz="half" idx="1"/>
          </p:nvPr>
        </p:nvSpPr>
        <p:spPr/>
        <p:txBody>
          <a:bodyPr/>
          <a:lstStyle/>
          <a:p>
            <a:pPr marL="609600" indent="-609600">
              <a:buFont typeface="Wingdings" pitchFamily="2" charset="2"/>
              <a:buNone/>
            </a:pPr>
            <a:r>
              <a:rPr lang="en-US" sz="2800" dirty="0"/>
              <a:t>	</a:t>
            </a:r>
            <a:r>
              <a:rPr lang="en-US" sz="2800" b="1" dirty="0"/>
              <a:t>Low pressure is colored red and it has wind that blows around it in the opposite direction of a clock-counterclockwise.  It usually brings cloudy, wet, or stormy weather.</a:t>
            </a:r>
          </a:p>
          <a:p>
            <a:pPr marL="609600" indent="-609600" algn="ctr">
              <a:buFont typeface="Wingdings" pitchFamily="2" charset="2"/>
              <a:buNone/>
            </a:pPr>
            <a:endParaRPr lang="en-US" sz="2800" b="1" dirty="0"/>
          </a:p>
          <a:p>
            <a:pPr marL="609600" indent="-609600">
              <a:buFont typeface="Wingdings" pitchFamily="2" charset="2"/>
              <a:buNone/>
            </a:pPr>
            <a:endParaRPr lang="en-US" sz="2800" b="1" dirty="0"/>
          </a:p>
        </p:txBody>
      </p:sp>
      <p:pic>
        <p:nvPicPr>
          <p:cNvPr id="18436" name="Picture 4"/>
          <p:cNvPicPr>
            <a:picLocks noGrp="1" noChangeAspect="1" noChangeArrowheads="1"/>
          </p:cNvPicPr>
          <p:nvPr>
            <p:ph sz="half" idx="2"/>
          </p:nvPr>
        </p:nvPicPr>
        <p:blipFill>
          <a:blip r:embed="rId4"/>
          <a:srcRect b="44913"/>
          <a:stretch>
            <a:fillRect/>
          </a:stretch>
        </p:blipFill>
        <p:spPr>
          <a:xfrm>
            <a:off x="4648200" y="2038350"/>
            <a:ext cx="3505200" cy="2663825"/>
          </a:xfrm>
          <a:noFill/>
          <a:ln/>
        </p:spPr>
      </p:pic>
    </p:spTree>
  </p:cSld>
  <p:clrMapOvr>
    <a:masterClrMapping/>
  </p:clrMapOvr>
  <p:transition spd="med">
    <p:strips dir="ru"/>
    <p:sndAc>
      <p:stSnd>
        <p:snd r:embed="rId3" name="breeze.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en-US" sz="4000" b="1" dirty="0"/>
              <a:t>Two more interesting weather facts:</a:t>
            </a:r>
          </a:p>
        </p:txBody>
      </p:sp>
      <p:sp>
        <p:nvSpPr>
          <p:cNvPr id="21507" name="Rectangle 3"/>
          <p:cNvSpPr>
            <a:spLocks noGrp="1" noRot="1" noChangeArrowheads="1"/>
          </p:cNvSpPr>
          <p:nvPr>
            <p:ph type="body" idx="1"/>
          </p:nvPr>
        </p:nvSpPr>
        <p:spPr/>
        <p:txBody>
          <a:bodyPr/>
          <a:lstStyle/>
          <a:p>
            <a:pPr marL="609600" indent="-609600">
              <a:buFont typeface="Wingdings" pitchFamily="2" charset="2"/>
              <a:buAutoNum type="arabicPeriod"/>
            </a:pPr>
            <a:r>
              <a:rPr lang="en-US" b="1" dirty="0"/>
              <a:t>Weather moves from west to east, about 500 miles a day.  It moves faster in the winter.</a:t>
            </a:r>
          </a:p>
          <a:p>
            <a:pPr marL="609600" indent="-609600">
              <a:buFont typeface="Wingdings" pitchFamily="2" charset="2"/>
              <a:buAutoNum type="arabicPeriod"/>
            </a:pPr>
            <a:r>
              <a:rPr lang="en-US" b="1" dirty="0"/>
              <a:t>High, cold air travels faster than low, warm air.  </a:t>
            </a:r>
          </a:p>
          <a:p>
            <a:pPr marL="609600" indent="-609600">
              <a:buFont typeface="Wingdings" pitchFamily="2" charset="2"/>
              <a:buNone/>
            </a:pPr>
            <a:endParaRPr lang="en-US" b="1" dirty="0"/>
          </a:p>
          <a:p>
            <a:pPr marL="609600" indent="-609600">
              <a:buFont typeface="Wingdings" pitchFamily="2" charset="2"/>
              <a:buNone/>
            </a:pPr>
            <a:endParaRPr lang="en-US" b="1" dirty="0"/>
          </a:p>
        </p:txBody>
      </p:sp>
    </p:spTree>
  </p:cSld>
  <p:clrMapOvr>
    <a:masterClrMapping/>
  </p:clrMapOvr>
  <p:transition spd="med">
    <p:strips dir="ru"/>
    <p:sndAc>
      <p:stSnd>
        <p:snd r:embed="rId3" name="breeze.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en-US" b="1" dirty="0"/>
              <a:t>What is a stationary front?</a:t>
            </a:r>
          </a:p>
        </p:txBody>
      </p:sp>
      <p:sp>
        <p:nvSpPr>
          <p:cNvPr id="23555" name="Rectangle 3"/>
          <p:cNvSpPr>
            <a:spLocks noGrp="1" noRot="1" noChangeArrowheads="1"/>
          </p:cNvSpPr>
          <p:nvPr>
            <p:ph type="body" sz="half" idx="1"/>
          </p:nvPr>
        </p:nvSpPr>
        <p:spPr/>
        <p:txBody>
          <a:bodyPr/>
          <a:lstStyle/>
          <a:p>
            <a:pPr>
              <a:buFont typeface="Wingdings" pitchFamily="2" charset="2"/>
              <a:buNone/>
            </a:pPr>
            <a:r>
              <a:rPr lang="en-US" sz="2800" b="1" dirty="0"/>
              <a:t>Two air masses that have met and are not moving are called a stationary front.</a:t>
            </a:r>
          </a:p>
          <a:p>
            <a:pPr>
              <a:buFont typeface="Wingdings" pitchFamily="2" charset="2"/>
              <a:buNone/>
            </a:pPr>
            <a:endParaRPr lang="en-US" sz="2800" b="1" dirty="0"/>
          </a:p>
          <a:p>
            <a:pPr algn="ctr">
              <a:buFont typeface="Wingdings" pitchFamily="2" charset="2"/>
              <a:buNone/>
            </a:pPr>
            <a:endParaRPr lang="en-US" sz="2800" b="1" dirty="0"/>
          </a:p>
        </p:txBody>
      </p:sp>
      <p:pic>
        <p:nvPicPr>
          <p:cNvPr id="23558" name="Picture 6"/>
          <p:cNvPicPr>
            <a:picLocks noGrp="1" noChangeAspect="1" noChangeArrowheads="1"/>
          </p:cNvPicPr>
          <p:nvPr>
            <p:ph sz="half" idx="2"/>
          </p:nvPr>
        </p:nvPicPr>
        <p:blipFill>
          <a:blip r:embed="rId4"/>
          <a:srcRect t="42105" b="21053"/>
          <a:stretch>
            <a:fillRect/>
          </a:stretch>
        </p:blipFill>
        <p:spPr>
          <a:xfrm>
            <a:off x="5300663" y="2362200"/>
            <a:ext cx="2473325" cy="2611438"/>
          </a:xfrm>
          <a:noFill/>
          <a:ln/>
        </p:spPr>
      </p:pic>
    </p:spTree>
  </p:cSld>
  <p:clrMapOvr>
    <a:masterClrMapping/>
  </p:clrMapOvr>
  <p:transition spd="med">
    <p:strips dir="ru"/>
    <p:sndAc>
      <p:stSnd>
        <p:snd r:embed="rId3" name="breeze.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US Current Weather"/>
          <p:cNvPicPr>
            <a:picLocks noChangeAspect="1" noChangeArrowheads="1"/>
          </p:cNvPicPr>
          <p:nvPr/>
        </p:nvPicPr>
        <p:blipFill>
          <a:blip r:embed="rId4"/>
          <a:srcRect/>
          <a:stretch>
            <a:fillRect/>
          </a:stretch>
        </p:blipFill>
        <p:spPr bwMode="auto">
          <a:xfrm>
            <a:off x="0" y="0"/>
            <a:ext cx="10363200" cy="6827838"/>
          </a:xfrm>
          <a:prstGeom prst="rect">
            <a:avLst/>
          </a:prstGeom>
          <a:noFill/>
          <a:ln w="9525">
            <a:noFill/>
            <a:miter lim="800000"/>
            <a:headEnd/>
            <a:tailEnd/>
          </a:ln>
        </p:spPr>
      </p:pic>
      <p:sp>
        <p:nvSpPr>
          <p:cNvPr id="3" name="TextBox 2"/>
          <p:cNvSpPr txBox="1"/>
          <p:nvPr/>
        </p:nvSpPr>
        <p:spPr>
          <a:xfrm>
            <a:off x="609600" y="5410200"/>
            <a:ext cx="762000" cy="1107996"/>
          </a:xfrm>
          <a:prstGeom prst="rect">
            <a:avLst/>
          </a:prstGeom>
          <a:noFill/>
        </p:spPr>
        <p:txBody>
          <a:bodyPr wrap="square" rtlCol="0">
            <a:spAutoFit/>
          </a:bodyPr>
          <a:lstStyle/>
          <a:p>
            <a:r>
              <a:rPr lang="en-US" sz="6600" b="1" dirty="0" smtClean="0">
                <a:solidFill>
                  <a:srgbClr val="FFFF00"/>
                </a:solidFill>
                <a:effectLst>
                  <a:outerShdw blurRad="38100" dist="38100" dir="2700000" algn="tl">
                    <a:srgbClr val="000000">
                      <a:alpha val="43137"/>
                    </a:srgbClr>
                  </a:outerShdw>
                </a:effectLst>
              </a:rPr>
              <a:t>1</a:t>
            </a:r>
            <a:endParaRPr lang="en-US" sz="6600" b="1" dirty="0">
              <a:solidFill>
                <a:srgbClr val="FFFF00"/>
              </a:solidFill>
              <a:effectLst>
                <a:outerShdw blurRad="38100" dist="38100" dir="2700000" algn="tl">
                  <a:srgbClr val="000000">
                    <a:alpha val="43137"/>
                  </a:srgbClr>
                </a:outerShdw>
              </a:effectLst>
            </a:endParaRPr>
          </a:p>
        </p:txBody>
      </p:sp>
    </p:spTree>
  </p:cSld>
  <p:clrMapOvr>
    <a:masterClrMapping/>
  </p:clrMapOvr>
  <p:transition spd="med">
    <p:strips dir="ru"/>
    <p:sndAc>
      <p:stSnd>
        <p:snd r:embed="rId3" name="breeze.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US Current Winds &amp; Gusts"/>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81000" y="5410200"/>
            <a:ext cx="762000" cy="1107996"/>
          </a:xfrm>
          <a:prstGeom prst="rect">
            <a:avLst/>
          </a:prstGeom>
          <a:noFill/>
        </p:spPr>
        <p:txBody>
          <a:bodyPr wrap="square" rtlCol="0">
            <a:spAutoFit/>
          </a:bodyPr>
          <a:lstStyle/>
          <a:p>
            <a:r>
              <a:rPr lang="en-US" sz="6600" b="1" dirty="0" smtClean="0">
                <a:solidFill>
                  <a:srgbClr val="FFFF00"/>
                </a:solidFill>
                <a:effectLst>
                  <a:outerShdw blurRad="38100" dist="38100" dir="2700000" algn="tl">
                    <a:srgbClr val="000000">
                      <a:alpha val="43137"/>
                    </a:srgbClr>
                  </a:outerShdw>
                </a:effectLst>
              </a:rPr>
              <a:t>2</a:t>
            </a:r>
            <a:endParaRPr lang="en-US" sz="6600" b="1" dirty="0">
              <a:solidFill>
                <a:srgbClr val="FFFF00"/>
              </a:solidFill>
              <a:effectLst>
                <a:outerShdw blurRad="38100" dist="38100" dir="2700000" algn="tl">
                  <a:srgbClr val="000000">
                    <a:alpha val="43137"/>
                  </a:srgbClr>
                </a:outerShdw>
              </a:effectLst>
            </a:endParaRPr>
          </a:p>
        </p:txBody>
      </p:sp>
    </p:spTree>
  </p:cSld>
  <p:clrMapOvr>
    <a:masterClrMapping/>
  </p:clrMapOvr>
  <p:transition spd="med">
    <p:strips dir="ru"/>
    <p:sndAc>
      <p:stSnd>
        <p:snd r:embed="rId3" name="breeze.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US Current Temperatures"/>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609600" y="5410200"/>
            <a:ext cx="762000" cy="1107996"/>
          </a:xfrm>
          <a:prstGeom prst="rect">
            <a:avLst/>
          </a:prstGeom>
          <a:noFill/>
        </p:spPr>
        <p:txBody>
          <a:bodyPr wrap="square" rtlCol="0">
            <a:spAutoFit/>
          </a:bodyPr>
          <a:lstStyle/>
          <a:p>
            <a:r>
              <a:rPr lang="en-US" sz="6600" b="1" smtClean="0">
                <a:solidFill>
                  <a:srgbClr val="FFFF00"/>
                </a:solidFill>
                <a:effectLst>
                  <a:outerShdw blurRad="38100" dist="38100" dir="2700000" algn="tl">
                    <a:srgbClr val="000000">
                      <a:alpha val="43137"/>
                    </a:srgbClr>
                  </a:outerShdw>
                </a:effectLst>
              </a:rPr>
              <a:t>3</a:t>
            </a:r>
            <a:endParaRPr lang="en-US" sz="6600" b="1" dirty="0">
              <a:solidFill>
                <a:srgbClr val="FFFF00"/>
              </a:solidFill>
              <a:effectLst>
                <a:outerShdw blurRad="38100" dist="38100" dir="2700000" algn="tl">
                  <a:srgbClr val="000000">
                    <a:alpha val="43137"/>
                  </a:srgbClr>
                </a:outerShdw>
              </a:effectLst>
            </a:endParaRPr>
          </a:p>
        </p:txBody>
      </p:sp>
    </p:spTree>
  </p:cSld>
  <p:clrMapOvr>
    <a:masterClrMapping/>
  </p:clrMapOvr>
  <p:transition spd="med">
    <p:strips dir="ru"/>
    <p:sndAc>
      <p:stSnd>
        <p:snd r:embed="rId3" name="breez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7772400" cy="1143000"/>
          </a:xfrm>
        </p:spPr>
        <p:txBody>
          <a:bodyPr/>
          <a:lstStyle/>
          <a:p>
            <a:pPr eaLnBrk="1" hangingPunct="1"/>
            <a:r>
              <a:rPr lang="en-US" dirty="0" smtClean="0">
                <a:solidFill>
                  <a:srgbClr val="FF0000"/>
                </a:solidFill>
              </a:rPr>
              <a:t>Air Masses and Fronts</a:t>
            </a:r>
          </a:p>
        </p:txBody>
      </p:sp>
      <p:sp>
        <p:nvSpPr>
          <p:cNvPr id="8195" name="Rectangle 3"/>
          <p:cNvSpPr>
            <a:spLocks noGrp="1" noChangeArrowheads="1"/>
          </p:cNvSpPr>
          <p:nvPr>
            <p:ph type="body" idx="1"/>
          </p:nvPr>
        </p:nvSpPr>
        <p:spPr>
          <a:xfrm>
            <a:off x="685800" y="1676400"/>
            <a:ext cx="7772400" cy="4724400"/>
          </a:xfrm>
        </p:spPr>
        <p:txBody>
          <a:bodyPr/>
          <a:lstStyle/>
          <a:p>
            <a:pPr eaLnBrk="1" hangingPunct="1">
              <a:buFontTx/>
              <a:buNone/>
              <a:defRPr/>
            </a:pPr>
            <a:r>
              <a:rPr lang="en-US" dirty="0" smtClean="0"/>
              <a:t>Air Masses</a:t>
            </a:r>
            <a:r>
              <a:rPr lang="en-US" dirty="0" smtClean="0">
                <a:solidFill>
                  <a:srgbClr val="FF0000"/>
                </a:solidFill>
              </a:rPr>
              <a:t>: formed when air in the atmosphere is heated at the equator and cooled at the poles.</a:t>
            </a:r>
          </a:p>
          <a:p>
            <a:pPr algn="r" eaLnBrk="1" hangingPunct="1">
              <a:buFontTx/>
              <a:buNone/>
              <a:defRPr/>
            </a:pPr>
            <a:endParaRPr lang="en-US" sz="1800" dirty="0" smtClean="0"/>
          </a:p>
          <a:p>
            <a:pPr algn="r" eaLnBrk="1" hangingPunct="1">
              <a:buFontTx/>
              <a:buNone/>
              <a:defRPr/>
            </a:pPr>
            <a:r>
              <a:rPr lang="en-US" dirty="0" smtClean="0"/>
              <a:t>Fronts</a:t>
            </a:r>
            <a:r>
              <a:rPr lang="en-US" dirty="0" smtClean="0">
                <a:solidFill>
                  <a:srgbClr val="FF0000"/>
                </a:solidFill>
              </a:rPr>
              <a:t>: formed when two air masses of different temperatures and humidity* bump into each other.</a:t>
            </a:r>
          </a:p>
          <a:p>
            <a:pPr algn="r" eaLnBrk="1" hangingPunct="1">
              <a:buFontTx/>
              <a:buNone/>
              <a:defRPr/>
            </a:pPr>
            <a:endParaRPr lang="en-US" sz="2000" dirty="0" smtClean="0">
              <a:solidFill>
                <a:srgbClr val="FF0000"/>
              </a:solidFill>
            </a:endParaRPr>
          </a:p>
          <a:p>
            <a:pPr eaLnBrk="1" hangingPunct="1">
              <a:buFontTx/>
              <a:buNone/>
              <a:defRPr/>
            </a:pPr>
            <a:r>
              <a:rPr lang="en-US" dirty="0" smtClean="0"/>
              <a:t>*Humidity </a:t>
            </a:r>
            <a:r>
              <a:rPr lang="en-US" dirty="0" smtClean="0">
                <a:solidFill>
                  <a:srgbClr val="FF0000"/>
                </a:solidFill>
              </a:rPr>
              <a:t>is the amount of water vapor </a:t>
            </a:r>
          </a:p>
          <a:p>
            <a:pPr eaLnBrk="1" hangingPunct="1">
              <a:buFontTx/>
              <a:buNone/>
              <a:defRPr/>
            </a:pPr>
            <a:r>
              <a:rPr lang="en-US" dirty="0" smtClean="0">
                <a:solidFill>
                  <a:srgbClr val="FF0000"/>
                </a:solidFill>
              </a:rPr>
              <a:t>in the air.</a:t>
            </a:r>
            <a:endParaRPr lang="en-US" dirty="0" smtClean="0"/>
          </a:p>
          <a:p>
            <a:pPr eaLnBrk="1" hangingPunct="1">
              <a:buFontTx/>
              <a:buNone/>
              <a:defRPr/>
            </a:pPr>
            <a:endParaRPr lang="en-US" dirty="0" smtClean="0">
              <a:solidFill>
                <a:srgbClr val="FF0000"/>
              </a:solidFill>
            </a:endParaRPr>
          </a:p>
          <a:p>
            <a:pPr algn="ctr" eaLnBrk="1" hangingPunct="1">
              <a:buFontTx/>
              <a:buNone/>
              <a:defRPr/>
            </a:pPr>
            <a:endParaRPr lang="en-US" dirty="0" smtClean="0">
              <a:solidFill>
                <a:srgbClr val="FF0000"/>
              </a:solidFill>
            </a:endParaRPr>
          </a:p>
        </p:txBody>
      </p:sp>
    </p:spTree>
  </p:cSld>
  <p:clrMapOvr>
    <a:masterClrMapping/>
  </p:clrMapOvr>
  <p:transition spd="med">
    <p:strips dir="ru"/>
    <p:sndAc>
      <p:stSnd>
        <p:snd r:embed="rId2" name="breez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solidFill>
                  <a:srgbClr val="FF0000"/>
                </a:solidFill>
              </a:rPr>
              <a:t>Types of Fronts</a:t>
            </a:r>
          </a:p>
        </p:txBody>
      </p:sp>
      <p:sp>
        <p:nvSpPr>
          <p:cNvPr id="8195" name="Rectangle 3"/>
          <p:cNvSpPr>
            <a:spLocks noGrp="1" noChangeArrowheads="1"/>
          </p:cNvSpPr>
          <p:nvPr>
            <p:ph type="body" idx="1"/>
          </p:nvPr>
        </p:nvSpPr>
        <p:spPr>
          <a:xfrm>
            <a:off x="685800" y="1905000"/>
            <a:ext cx="7772400" cy="4114800"/>
          </a:xfrm>
        </p:spPr>
        <p:txBody>
          <a:bodyPr/>
          <a:lstStyle/>
          <a:p>
            <a:pPr algn="r" eaLnBrk="1" hangingPunct="1">
              <a:buFontTx/>
              <a:buNone/>
              <a:defRPr/>
            </a:pPr>
            <a:endParaRPr lang="en-US" dirty="0" smtClean="0">
              <a:solidFill>
                <a:srgbClr val="FF0000"/>
              </a:solidFill>
            </a:endParaRPr>
          </a:p>
          <a:p>
            <a:pPr algn="r" eaLnBrk="1" hangingPunct="1">
              <a:buFontTx/>
              <a:buNone/>
              <a:defRPr/>
            </a:pPr>
            <a:endParaRPr lang="en-US" dirty="0" smtClean="0">
              <a:solidFill>
                <a:srgbClr val="FF0000"/>
              </a:solidFill>
            </a:endParaRPr>
          </a:p>
          <a:p>
            <a:pPr algn="r" eaLnBrk="1" hangingPunct="1">
              <a:buFontTx/>
              <a:buNone/>
              <a:defRPr/>
            </a:pPr>
            <a:r>
              <a:rPr lang="en-US" dirty="0" smtClean="0">
                <a:solidFill>
                  <a:srgbClr val="FF0000"/>
                </a:solidFill>
              </a:rPr>
              <a:t>Cold front</a:t>
            </a:r>
          </a:p>
          <a:p>
            <a:pPr eaLnBrk="1" hangingPunct="1">
              <a:buFontTx/>
              <a:buNone/>
              <a:defRPr/>
            </a:pPr>
            <a:r>
              <a:rPr lang="en-US" dirty="0" smtClean="0">
                <a:solidFill>
                  <a:srgbClr val="FF0000"/>
                </a:solidFill>
              </a:rPr>
              <a:t>Warm front</a:t>
            </a:r>
          </a:p>
          <a:p>
            <a:pPr eaLnBrk="1" hangingPunct="1">
              <a:buFontTx/>
              <a:buNone/>
              <a:defRPr/>
            </a:pPr>
            <a:endParaRPr lang="en-US" dirty="0" smtClean="0">
              <a:solidFill>
                <a:srgbClr val="FF0000"/>
              </a:solidFill>
            </a:endParaRPr>
          </a:p>
          <a:p>
            <a:pPr eaLnBrk="1" hangingPunct="1">
              <a:buFontTx/>
              <a:buNone/>
              <a:defRPr/>
            </a:pPr>
            <a:endParaRPr lang="en-US" dirty="0" smtClean="0">
              <a:solidFill>
                <a:srgbClr val="FF0000"/>
              </a:solidFill>
            </a:endParaRPr>
          </a:p>
          <a:p>
            <a:pPr eaLnBrk="1" hangingPunct="1">
              <a:buFontTx/>
              <a:buNone/>
              <a:defRPr/>
            </a:pPr>
            <a:endParaRPr lang="en-US" dirty="0" smtClean="0">
              <a:solidFill>
                <a:srgbClr val="FF0000"/>
              </a:solidFill>
            </a:endParaRPr>
          </a:p>
          <a:p>
            <a:pPr algn="ctr" eaLnBrk="1" hangingPunct="1">
              <a:buFontTx/>
              <a:buNone/>
              <a:defRPr/>
            </a:pPr>
            <a:endParaRPr lang="en-US" dirty="0" smtClean="0">
              <a:solidFill>
                <a:srgbClr val="FF0000"/>
              </a:solidFill>
            </a:endParaRPr>
          </a:p>
        </p:txBody>
      </p:sp>
      <p:sp>
        <p:nvSpPr>
          <p:cNvPr id="11268"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sz="1800" dirty="0">
              <a:latin typeface="Arial" charset="0"/>
            </a:endParaRPr>
          </a:p>
        </p:txBody>
      </p:sp>
      <p:sp>
        <p:nvSpPr>
          <p:cNvPr id="11269" name="Rectangle 2"/>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sz="1800" dirty="0">
              <a:latin typeface="Arial" charset="0"/>
            </a:endParaRPr>
          </a:p>
        </p:txBody>
      </p:sp>
      <p:sp>
        <p:nvSpPr>
          <p:cNvPr id="11270" name="Rectangle 3"/>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sz="1800" dirty="0">
              <a:latin typeface="Arial" charset="0"/>
            </a:endParaRPr>
          </a:p>
        </p:txBody>
      </p:sp>
      <p:sp>
        <p:nvSpPr>
          <p:cNvPr id="11271" name="Rectangle 4"/>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sz="1800" dirty="0">
              <a:latin typeface="Arial" charset="0"/>
            </a:endParaRPr>
          </a:p>
        </p:txBody>
      </p:sp>
      <p:sp>
        <p:nvSpPr>
          <p:cNvPr id="11272" name="Rectangle 5"/>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sz="1800" dirty="0">
              <a:latin typeface="Arial" charset="0"/>
            </a:endParaRPr>
          </a:p>
        </p:txBody>
      </p:sp>
      <p:pic>
        <p:nvPicPr>
          <p:cNvPr id="11273" name="Picture 9" descr="http://ts1.mm.bing.net/images/thumbnail.aspx?q=230454865356&amp;id=9b5a9fb7508b95a32f5aabc414a60973&amp;url=http%3a%2f%2fkeithrogershome.com%2ffig55WarmFront.gif"/>
          <p:cNvPicPr>
            <a:picLocks noChangeAspect="1" noChangeArrowheads="1"/>
          </p:cNvPicPr>
          <p:nvPr/>
        </p:nvPicPr>
        <p:blipFill>
          <a:blip r:embed="rId3"/>
          <a:srcRect/>
          <a:stretch>
            <a:fillRect/>
          </a:stretch>
        </p:blipFill>
        <p:spPr bwMode="auto">
          <a:xfrm>
            <a:off x="1981200" y="4191000"/>
            <a:ext cx="4225925" cy="2176463"/>
          </a:xfrm>
          <a:prstGeom prst="rect">
            <a:avLst/>
          </a:prstGeom>
          <a:noFill/>
          <a:ln w="9525">
            <a:noFill/>
            <a:miter lim="800000"/>
            <a:headEnd/>
            <a:tailEnd/>
          </a:ln>
        </p:spPr>
      </p:pic>
      <p:pic>
        <p:nvPicPr>
          <p:cNvPr id="11274" name="Picture 10" descr="cold-front.jpg"/>
          <p:cNvPicPr>
            <a:picLocks noChangeAspect="1"/>
          </p:cNvPicPr>
          <p:nvPr/>
        </p:nvPicPr>
        <p:blipFill>
          <a:blip r:embed="rId4"/>
          <a:srcRect/>
          <a:stretch>
            <a:fillRect/>
          </a:stretch>
        </p:blipFill>
        <p:spPr bwMode="auto">
          <a:xfrm>
            <a:off x="3581400" y="1600200"/>
            <a:ext cx="2946400" cy="2209800"/>
          </a:xfrm>
          <a:prstGeom prst="rect">
            <a:avLst/>
          </a:prstGeom>
          <a:noFill/>
          <a:ln w="9525">
            <a:noFill/>
            <a:miter lim="800000"/>
            <a:headEnd/>
            <a:tailEnd/>
          </a:ln>
        </p:spPr>
      </p:pic>
      <p:sp>
        <p:nvSpPr>
          <p:cNvPr id="11275" name="TextBox 12"/>
          <p:cNvSpPr txBox="1">
            <a:spLocks noChangeArrowheads="1"/>
          </p:cNvSpPr>
          <p:nvPr/>
        </p:nvSpPr>
        <p:spPr bwMode="auto">
          <a:xfrm>
            <a:off x="1066800" y="1981200"/>
            <a:ext cx="2057400" cy="1016000"/>
          </a:xfrm>
          <a:prstGeom prst="rect">
            <a:avLst/>
          </a:prstGeom>
          <a:noFill/>
          <a:ln w="9525">
            <a:noFill/>
            <a:miter lim="800000"/>
            <a:headEnd/>
            <a:tailEnd/>
          </a:ln>
        </p:spPr>
        <p:txBody>
          <a:bodyPr>
            <a:spAutoFit/>
          </a:bodyPr>
          <a:lstStyle/>
          <a:p>
            <a:r>
              <a:rPr lang="en-US" sz="2000" dirty="0"/>
              <a:t>Cold air mass pushes into a warm air mass.</a:t>
            </a:r>
          </a:p>
        </p:txBody>
      </p:sp>
      <p:sp>
        <p:nvSpPr>
          <p:cNvPr id="11276" name="TextBox 13"/>
          <p:cNvSpPr txBox="1">
            <a:spLocks noChangeArrowheads="1"/>
          </p:cNvSpPr>
          <p:nvPr/>
        </p:nvSpPr>
        <p:spPr bwMode="auto">
          <a:xfrm>
            <a:off x="6324600" y="4572000"/>
            <a:ext cx="2057400" cy="1016000"/>
          </a:xfrm>
          <a:prstGeom prst="rect">
            <a:avLst/>
          </a:prstGeom>
          <a:noFill/>
          <a:ln w="9525">
            <a:noFill/>
            <a:miter lim="800000"/>
            <a:headEnd/>
            <a:tailEnd/>
          </a:ln>
        </p:spPr>
        <p:txBody>
          <a:bodyPr>
            <a:spAutoFit/>
          </a:bodyPr>
          <a:lstStyle/>
          <a:p>
            <a:r>
              <a:rPr lang="en-US" sz="2000" dirty="0"/>
              <a:t>Warm air mass pushes into a cold air mass.</a:t>
            </a:r>
          </a:p>
        </p:txBody>
      </p:sp>
    </p:spTree>
  </p:cSld>
  <p:clrMapOvr>
    <a:masterClrMapping/>
  </p:clrMapOvr>
  <p:transition spd="med">
    <p:strips dir="ru"/>
    <p:sndAc>
      <p:stSnd>
        <p:snd r:embed="rId2" name="breez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dirty="0" smtClean="0">
                <a:solidFill>
                  <a:srgbClr val="FF0000"/>
                </a:solidFill>
              </a:rPr>
              <a:t>Air Pressure</a:t>
            </a:r>
          </a:p>
        </p:txBody>
      </p:sp>
      <p:sp>
        <p:nvSpPr>
          <p:cNvPr id="6147" name="Rectangle 3"/>
          <p:cNvSpPr>
            <a:spLocks noGrp="1" noChangeArrowheads="1"/>
          </p:cNvSpPr>
          <p:nvPr>
            <p:ph type="body" idx="1"/>
          </p:nvPr>
        </p:nvSpPr>
        <p:spPr/>
        <p:txBody>
          <a:bodyPr/>
          <a:lstStyle/>
          <a:p>
            <a:pPr eaLnBrk="1" hangingPunct="1">
              <a:buFontTx/>
              <a:buNone/>
              <a:defRPr/>
            </a:pPr>
            <a:r>
              <a:rPr lang="en-US" dirty="0" smtClean="0">
                <a:solidFill>
                  <a:srgbClr val="FF0000"/>
                </a:solidFill>
              </a:rPr>
              <a:t>   </a:t>
            </a:r>
            <a:r>
              <a:rPr lang="en-US" dirty="0" smtClean="0">
                <a:effectLst>
                  <a:outerShdw blurRad="38100" dist="38100" dir="2700000" algn="tl">
                    <a:srgbClr val="FFFFFF"/>
                  </a:outerShdw>
                </a:effectLst>
              </a:rPr>
              <a:t>Air pressure</a:t>
            </a:r>
            <a:r>
              <a:rPr lang="en-US" dirty="0" smtClean="0"/>
              <a:t> </a:t>
            </a:r>
            <a:r>
              <a:rPr lang="en-US" dirty="0" smtClean="0">
                <a:solidFill>
                  <a:srgbClr val="FF0000"/>
                </a:solidFill>
              </a:rPr>
              <a:t>is the force of the air pressing down (sometimes called atmospheric pressure)</a:t>
            </a:r>
          </a:p>
          <a:p>
            <a:pPr eaLnBrk="1" hangingPunct="1">
              <a:buFontTx/>
              <a:buNone/>
              <a:defRPr/>
            </a:pPr>
            <a:endParaRPr lang="en-US" dirty="0" smtClean="0">
              <a:solidFill>
                <a:srgbClr val="FF0000"/>
              </a:solidFill>
            </a:endParaRPr>
          </a:p>
        </p:txBody>
      </p:sp>
      <p:pic>
        <p:nvPicPr>
          <p:cNvPr id="12292" name="Picture 4" descr="j0302894"/>
          <p:cNvPicPr>
            <a:picLocks noChangeAspect="1" noChangeArrowheads="1"/>
          </p:cNvPicPr>
          <p:nvPr/>
        </p:nvPicPr>
        <p:blipFill>
          <a:blip r:embed="rId3"/>
          <a:srcRect/>
          <a:stretch>
            <a:fillRect/>
          </a:stretch>
        </p:blipFill>
        <p:spPr bwMode="auto">
          <a:xfrm>
            <a:off x="5029200" y="3733800"/>
            <a:ext cx="3657600" cy="2609850"/>
          </a:xfrm>
          <a:prstGeom prst="rect">
            <a:avLst/>
          </a:prstGeom>
          <a:noFill/>
          <a:ln w="9525">
            <a:noFill/>
            <a:miter lim="800000"/>
            <a:headEnd/>
            <a:tailEnd/>
          </a:ln>
        </p:spPr>
      </p:pic>
    </p:spTree>
  </p:cSld>
  <p:clrMapOvr>
    <a:masterClrMapping/>
  </p:clrMapOvr>
  <p:transition spd="med">
    <p:strips dir="ru"/>
    <p:sndAc>
      <p:stSnd>
        <p:snd r:embed="rId2" name="breez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FF0000"/>
                </a:solidFill>
              </a:rPr>
              <a:t>Do weather forecasters use air pressure to predict the weather?</a:t>
            </a:r>
          </a:p>
        </p:txBody>
      </p:sp>
      <p:sp>
        <p:nvSpPr>
          <p:cNvPr id="8195" name="Rectangle 3"/>
          <p:cNvSpPr>
            <a:spLocks noGrp="1" noChangeArrowheads="1"/>
          </p:cNvSpPr>
          <p:nvPr>
            <p:ph type="body" idx="1"/>
          </p:nvPr>
        </p:nvSpPr>
        <p:spPr/>
        <p:txBody>
          <a:bodyPr/>
          <a:lstStyle/>
          <a:p>
            <a:pPr algn="ctr" eaLnBrk="1" hangingPunct="1">
              <a:buFontTx/>
              <a:buNone/>
              <a:defRPr/>
            </a:pPr>
            <a:endParaRPr lang="en-US" dirty="0" smtClean="0">
              <a:solidFill>
                <a:srgbClr val="FF0000"/>
              </a:solidFill>
            </a:endParaRPr>
          </a:p>
          <a:p>
            <a:pPr algn="ctr" eaLnBrk="1" hangingPunct="1">
              <a:buFontTx/>
              <a:buNone/>
              <a:defRPr/>
            </a:pPr>
            <a:r>
              <a:rPr lang="en-US" dirty="0" smtClean="0"/>
              <a:t>High pressure </a:t>
            </a:r>
            <a:r>
              <a:rPr lang="en-US" dirty="0" smtClean="0">
                <a:solidFill>
                  <a:srgbClr val="FF0000"/>
                </a:solidFill>
              </a:rPr>
              <a:t>areas are formed when </a:t>
            </a:r>
            <a:r>
              <a:rPr lang="en-US" dirty="0" smtClean="0">
                <a:solidFill>
                  <a:schemeClr val="bg1">
                    <a:lumMod val="60000"/>
                    <a:lumOff val="40000"/>
                  </a:schemeClr>
                </a:solidFill>
              </a:rPr>
              <a:t>air is cooled.</a:t>
            </a:r>
          </a:p>
          <a:p>
            <a:pPr algn="ctr" eaLnBrk="1" hangingPunct="1">
              <a:buFontTx/>
              <a:buNone/>
              <a:defRPr/>
            </a:pPr>
            <a:endParaRPr lang="en-US" dirty="0" smtClean="0">
              <a:solidFill>
                <a:srgbClr val="FF0000"/>
              </a:solidFill>
            </a:endParaRPr>
          </a:p>
          <a:p>
            <a:pPr algn="ctr" eaLnBrk="1" hangingPunct="1">
              <a:buFontTx/>
              <a:buNone/>
              <a:defRPr/>
            </a:pPr>
            <a:r>
              <a:rPr lang="en-US" dirty="0" smtClean="0"/>
              <a:t>Low pressure </a:t>
            </a:r>
            <a:r>
              <a:rPr lang="en-US" dirty="0" smtClean="0">
                <a:solidFill>
                  <a:srgbClr val="FF0000"/>
                </a:solidFill>
              </a:rPr>
              <a:t>is formed when </a:t>
            </a:r>
            <a:r>
              <a:rPr lang="en-US" dirty="0" smtClean="0">
                <a:solidFill>
                  <a:schemeClr val="accent4">
                    <a:lumMod val="25000"/>
                  </a:schemeClr>
                </a:solidFill>
              </a:rPr>
              <a:t>air is warmed</a:t>
            </a:r>
            <a:r>
              <a:rPr lang="en-US" dirty="0" smtClean="0">
                <a:solidFill>
                  <a:srgbClr val="FF0000"/>
                </a:solidFill>
              </a:rPr>
              <a:t>. Weather associated with low pressure areas are: clouds, rain, and wind.</a:t>
            </a:r>
          </a:p>
          <a:p>
            <a:pPr algn="ctr" eaLnBrk="1" hangingPunct="1">
              <a:buFontTx/>
              <a:buNone/>
              <a:defRPr/>
            </a:pPr>
            <a:endParaRPr lang="en-US" dirty="0" smtClean="0">
              <a:solidFill>
                <a:srgbClr val="FF0000"/>
              </a:solidFill>
            </a:endParaRPr>
          </a:p>
        </p:txBody>
      </p:sp>
    </p:spTree>
  </p:cSld>
  <p:clrMapOvr>
    <a:masterClrMapping/>
  </p:clrMapOvr>
  <p:transition spd="med">
    <p:strips dir="ru"/>
    <p:sndAc>
      <p:stSnd>
        <p:snd r:embed="rId2" name="breez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2057400"/>
            <a:ext cx="7772400" cy="1143000"/>
          </a:xfrm>
        </p:spPr>
        <p:txBody>
          <a:bodyPr/>
          <a:lstStyle/>
          <a:p>
            <a:pPr algn="l" eaLnBrk="1" hangingPunct="1"/>
            <a:r>
              <a:rPr lang="en-US" sz="6000" dirty="0" smtClean="0"/>
              <a:t>Storms</a:t>
            </a:r>
          </a:p>
        </p:txBody>
      </p:sp>
      <p:sp>
        <p:nvSpPr>
          <p:cNvPr id="14339" name="TextBox 7"/>
          <p:cNvSpPr txBox="1">
            <a:spLocks noChangeArrowheads="1"/>
          </p:cNvSpPr>
          <p:nvPr/>
        </p:nvSpPr>
        <p:spPr bwMode="auto">
          <a:xfrm>
            <a:off x="6096000" y="1219200"/>
            <a:ext cx="3048000" cy="646113"/>
          </a:xfrm>
          <a:prstGeom prst="rect">
            <a:avLst/>
          </a:prstGeom>
          <a:noFill/>
          <a:ln w="9525">
            <a:noFill/>
            <a:miter lim="800000"/>
            <a:headEnd/>
            <a:tailEnd/>
          </a:ln>
        </p:spPr>
        <p:txBody>
          <a:bodyPr>
            <a:spAutoFit/>
          </a:bodyPr>
          <a:lstStyle/>
          <a:p>
            <a:r>
              <a:rPr lang="en-US" dirty="0"/>
              <a:t>Thunderstorms</a:t>
            </a:r>
          </a:p>
        </p:txBody>
      </p:sp>
      <p:sp>
        <p:nvSpPr>
          <p:cNvPr id="14340" name="TextBox 10"/>
          <p:cNvSpPr txBox="1">
            <a:spLocks noChangeArrowheads="1"/>
          </p:cNvSpPr>
          <p:nvPr/>
        </p:nvSpPr>
        <p:spPr bwMode="auto">
          <a:xfrm>
            <a:off x="685800" y="3962400"/>
            <a:ext cx="3429000" cy="646113"/>
          </a:xfrm>
          <a:prstGeom prst="rect">
            <a:avLst/>
          </a:prstGeom>
          <a:noFill/>
          <a:ln w="9525">
            <a:noFill/>
            <a:miter lim="800000"/>
            <a:headEnd/>
            <a:tailEnd/>
          </a:ln>
        </p:spPr>
        <p:txBody>
          <a:bodyPr>
            <a:spAutoFit/>
          </a:bodyPr>
          <a:lstStyle/>
          <a:p>
            <a:r>
              <a:rPr lang="en-US" dirty="0"/>
              <a:t>Tornadoes</a:t>
            </a:r>
          </a:p>
        </p:txBody>
      </p:sp>
      <p:sp>
        <p:nvSpPr>
          <p:cNvPr id="14341" name="TextBox 13"/>
          <p:cNvSpPr txBox="1">
            <a:spLocks noChangeArrowheads="1"/>
          </p:cNvSpPr>
          <p:nvPr/>
        </p:nvSpPr>
        <p:spPr bwMode="auto">
          <a:xfrm>
            <a:off x="6248400" y="5943600"/>
            <a:ext cx="2667000" cy="646113"/>
          </a:xfrm>
          <a:prstGeom prst="rect">
            <a:avLst/>
          </a:prstGeom>
          <a:noFill/>
          <a:ln w="9525">
            <a:noFill/>
            <a:miter lim="800000"/>
            <a:headEnd/>
            <a:tailEnd/>
          </a:ln>
        </p:spPr>
        <p:txBody>
          <a:bodyPr>
            <a:spAutoFit/>
          </a:bodyPr>
          <a:lstStyle/>
          <a:p>
            <a:pPr algn="r"/>
            <a:r>
              <a:rPr lang="en-US" dirty="0"/>
              <a:t>Hurricanes</a:t>
            </a:r>
          </a:p>
        </p:txBody>
      </p:sp>
      <p:pic>
        <p:nvPicPr>
          <p:cNvPr id="10" name="Picture 9" descr="tornado1"/>
          <p:cNvPicPr>
            <a:picLocks noChangeAspect="1" noChangeArrowheads="1"/>
          </p:cNvPicPr>
          <p:nvPr/>
        </p:nvPicPr>
        <p:blipFill>
          <a:blip r:embed="rId3"/>
          <a:srcRect/>
          <a:stretch>
            <a:fillRect/>
          </a:stretch>
        </p:blipFill>
        <p:spPr bwMode="auto">
          <a:xfrm>
            <a:off x="914400" y="4695825"/>
            <a:ext cx="2971800" cy="2162175"/>
          </a:xfrm>
          <a:prstGeom prst="rect">
            <a:avLst/>
          </a:prstGeom>
          <a:noFill/>
          <a:ln w="9525">
            <a:noFill/>
            <a:miter lim="800000"/>
            <a:headEnd/>
            <a:tailEnd/>
          </a:ln>
        </p:spPr>
      </p:pic>
      <p:pic>
        <p:nvPicPr>
          <p:cNvPr id="14343" name="Picture 2" descr="http://ts3.mm.bing.net/images/thumbnail.aspx?q=240800442678&amp;id=0589de0b658af5f67db9ec87f5b87396&amp;url=http%3a%2f%2fwww.noaanews.noaa.gov%2fstories2004%2fimages%2fivan091304-2015z.jpg"/>
          <p:cNvPicPr>
            <a:picLocks noChangeAspect="1" noChangeArrowheads="1"/>
          </p:cNvPicPr>
          <p:nvPr/>
        </p:nvPicPr>
        <p:blipFill>
          <a:blip r:embed="rId4"/>
          <a:srcRect/>
          <a:stretch>
            <a:fillRect/>
          </a:stretch>
        </p:blipFill>
        <p:spPr bwMode="auto">
          <a:xfrm>
            <a:off x="4800600" y="3409950"/>
            <a:ext cx="3505200" cy="2190750"/>
          </a:xfrm>
          <a:prstGeom prst="rect">
            <a:avLst/>
          </a:prstGeom>
          <a:noFill/>
          <a:ln w="9525">
            <a:noFill/>
            <a:miter lim="800000"/>
            <a:headEnd/>
            <a:tailEnd/>
          </a:ln>
        </p:spPr>
      </p:pic>
      <p:sp>
        <p:nvSpPr>
          <p:cNvPr id="14344" name="Rectangle 3"/>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sz="1800" dirty="0">
              <a:latin typeface="Arial" charset="0"/>
            </a:endParaRPr>
          </a:p>
        </p:txBody>
      </p:sp>
      <p:pic>
        <p:nvPicPr>
          <p:cNvPr id="14345" name="Picture 12" descr="thumbnailCAJ3SUH2.jpg"/>
          <p:cNvPicPr>
            <a:picLocks noChangeAspect="1"/>
          </p:cNvPicPr>
          <p:nvPr/>
        </p:nvPicPr>
        <p:blipFill>
          <a:blip r:embed="rId5"/>
          <a:srcRect/>
          <a:stretch>
            <a:fillRect/>
          </a:stretch>
        </p:blipFill>
        <p:spPr bwMode="auto">
          <a:xfrm>
            <a:off x="2286000" y="300038"/>
            <a:ext cx="3657600" cy="2057400"/>
          </a:xfrm>
          <a:prstGeom prst="rect">
            <a:avLst/>
          </a:prstGeom>
          <a:noFill/>
          <a:ln w="9525">
            <a:noFill/>
            <a:miter lim="800000"/>
            <a:headEnd/>
            <a:tailEnd/>
          </a:ln>
        </p:spPr>
      </p:pic>
    </p:spTree>
  </p:cSld>
  <p:clrMapOvr>
    <a:masterClrMapping/>
  </p:clrMapOvr>
  <p:transition spd="med">
    <p:strips dir="ru"/>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6000" dirty="0" smtClean="0">
                <a:solidFill>
                  <a:schemeClr val="tx1"/>
                </a:solidFill>
              </a:rPr>
              <a:t>CLOUDS</a:t>
            </a:r>
            <a:br>
              <a:rPr lang="en-US" sz="6000" dirty="0" smtClean="0">
                <a:solidFill>
                  <a:schemeClr val="tx1"/>
                </a:solidFill>
              </a:rPr>
            </a:br>
            <a:endParaRPr lang="en-US" sz="6000" dirty="0" smtClean="0">
              <a:solidFill>
                <a:schemeClr val="tx1"/>
              </a:solidFill>
            </a:endParaRPr>
          </a:p>
        </p:txBody>
      </p:sp>
      <p:sp>
        <p:nvSpPr>
          <p:cNvPr id="11269" name="Rectangle 5"/>
          <p:cNvSpPr>
            <a:spLocks noGrp="1" noChangeArrowheads="1"/>
          </p:cNvSpPr>
          <p:nvPr>
            <p:ph type="body" idx="1"/>
          </p:nvPr>
        </p:nvSpPr>
        <p:spPr/>
        <p:txBody>
          <a:bodyPr/>
          <a:lstStyle/>
          <a:p>
            <a:pPr eaLnBrk="1" hangingPunct="1">
              <a:buFontTx/>
              <a:buNone/>
              <a:defRPr/>
            </a:pPr>
            <a:r>
              <a:rPr lang="en-US" sz="3600" dirty="0" smtClean="0"/>
              <a:t>Clouds are formed when warm air carrying </a:t>
            </a:r>
            <a:r>
              <a:rPr lang="en-US" sz="3600" dirty="0" smtClean="0">
                <a:solidFill>
                  <a:srgbClr val="FF00FF"/>
                </a:solidFill>
              </a:rPr>
              <a:t>water vapor rises </a:t>
            </a:r>
            <a:r>
              <a:rPr lang="en-US" sz="3600" dirty="0" smtClean="0"/>
              <a:t>from the Earth and the water vapor </a:t>
            </a:r>
            <a:r>
              <a:rPr lang="en-US" sz="3600" dirty="0" smtClean="0">
                <a:solidFill>
                  <a:srgbClr val="FF00FF"/>
                </a:solidFill>
              </a:rPr>
              <a:t>cools down </a:t>
            </a:r>
            <a:r>
              <a:rPr lang="en-US" sz="3600" dirty="0" smtClean="0"/>
              <a:t>and </a:t>
            </a:r>
            <a:r>
              <a:rPr lang="en-US" sz="3600" dirty="0" smtClean="0">
                <a:solidFill>
                  <a:srgbClr val="FF00FF"/>
                </a:solidFill>
              </a:rPr>
              <a:t>connect</a:t>
            </a:r>
            <a:r>
              <a:rPr lang="en-US" sz="3600" dirty="0" smtClean="0"/>
              <a:t> to each other.</a:t>
            </a:r>
          </a:p>
          <a:p>
            <a:pPr eaLnBrk="1" hangingPunct="1">
              <a:buFontTx/>
              <a:buNone/>
              <a:defRPr/>
            </a:pPr>
            <a:endParaRPr lang="en-US" sz="3600" dirty="0" smtClean="0"/>
          </a:p>
          <a:p>
            <a:pPr algn="ctr" eaLnBrk="1" hangingPunct="1">
              <a:buFontTx/>
              <a:buNone/>
              <a:defRPr/>
            </a:pPr>
            <a:r>
              <a:rPr lang="en-US" sz="3600" dirty="0" smtClean="0"/>
              <a:t>Are all clouds the same?</a:t>
            </a:r>
          </a:p>
        </p:txBody>
      </p:sp>
    </p:spTree>
  </p:cSld>
  <p:clrMapOvr>
    <a:masterClrMapping/>
  </p:clrMapOvr>
  <p:transition spd="med">
    <p:strips dir="ru"/>
    <p:sndAc>
      <p:stSnd>
        <p:snd r:embed="rId2" name="breez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57200"/>
            <a:ext cx="7772400" cy="1143000"/>
          </a:xfrm>
        </p:spPr>
        <p:txBody>
          <a:bodyPr/>
          <a:lstStyle/>
          <a:p>
            <a:pPr eaLnBrk="1" hangingPunct="1"/>
            <a:r>
              <a:rPr lang="en-US" sz="6600" dirty="0" smtClean="0">
                <a:solidFill>
                  <a:schemeClr val="tx1"/>
                </a:solidFill>
              </a:rPr>
              <a:t>Cumulus</a:t>
            </a:r>
          </a:p>
        </p:txBody>
      </p:sp>
      <p:sp>
        <p:nvSpPr>
          <p:cNvPr id="13315" name="Rectangle 3"/>
          <p:cNvSpPr>
            <a:spLocks noGrp="1" noChangeArrowheads="1"/>
          </p:cNvSpPr>
          <p:nvPr>
            <p:ph type="body" idx="1"/>
          </p:nvPr>
        </p:nvSpPr>
        <p:spPr>
          <a:xfrm>
            <a:off x="457200" y="1752600"/>
            <a:ext cx="3048000" cy="4114800"/>
          </a:xfrm>
        </p:spPr>
        <p:txBody>
          <a:bodyPr/>
          <a:lstStyle/>
          <a:p>
            <a:pPr eaLnBrk="1" hangingPunct="1">
              <a:buFontTx/>
              <a:buNone/>
              <a:defRPr/>
            </a:pPr>
            <a:r>
              <a:rPr lang="en-US" dirty="0" smtClean="0"/>
              <a:t>   Fluffy, white clouds with flat bottoms.  Cumulus clouds usually indicate fair weather. </a:t>
            </a:r>
            <a:r>
              <a:rPr lang="en-US" sz="1800" dirty="0" smtClean="0"/>
              <a:t>(Middle)</a:t>
            </a:r>
            <a:endParaRPr lang="en-US" sz="1800" i="1" dirty="0" smtClean="0"/>
          </a:p>
        </p:txBody>
      </p:sp>
      <p:pic>
        <p:nvPicPr>
          <p:cNvPr id="13316" name="Picture 4"/>
          <p:cNvPicPr>
            <a:picLocks noChangeAspect="1" noChangeArrowheads="1"/>
          </p:cNvPicPr>
          <p:nvPr/>
        </p:nvPicPr>
        <p:blipFill>
          <a:blip r:embed="rId4"/>
          <a:srcRect/>
          <a:stretch>
            <a:fillRect/>
          </a:stretch>
        </p:blipFill>
        <p:spPr bwMode="auto">
          <a:xfrm>
            <a:off x="4030663" y="2286000"/>
            <a:ext cx="4578350" cy="3433763"/>
          </a:xfrm>
          <a:prstGeom prst="rect">
            <a:avLst/>
          </a:prstGeom>
          <a:noFill/>
          <a:ln w="9525">
            <a:noFill/>
            <a:miter lim="800000"/>
            <a:headEnd/>
            <a:tailEnd/>
          </a:ln>
        </p:spPr>
      </p:pic>
      <p:sp>
        <p:nvSpPr>
          <p:cNvPr id="19462" name="Rectangle 5"/>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sz="1800" dirty="0">
              <a:latin typeface="Arial" charset="0"/>
            </a:endParaRPr>
          </a:p>
        </p:txBody>
      </p:sp>
    </p:spTree>
  </p:cSld>
  <p:clrMapOvr>
    <a:masterClrMapping/>
  </p:clrMapOvr>
  <p:transition spd="med">
    <p:strips dir="ru"/>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out)">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114</TotalTime>
  <Words>482</Words>
  <Application>Microsoft Office PowerPoint</Application>
  <PresentationFormat>On-screen Show (4:3)</PresentationFormat>
  <Paragraphs>104</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Clouds</vt:lpstr>
      <vt:lpstr>What properties of air do we look at when we study weather?</vt:lpstr>
      <vt:lpstr>Climate vs Weather</vt:lpstr>
      <vt:lpstr>Air Masses and Fronts</vt:lpstr>
      <vt:lpstr>Types of Fronts</vt:lpstr>
      <vt:lpstr>Air Pressure</vt:lpstr>
      <vt:lpstr>Do weather forecasters use air pressure to predict the weather?</vt:lpstr>
      <vt:lpstr>Storms</vt:lpstr>
      <vt:lpstr>CLOUDS </vt:lpstr>
      <vt:lpstr>Cumulus</vt:lpstr>
      <vt:lpstr>Cirrus</vt:lpstr>
      <vt:lpstr>Stratus </vt:lpstr>
      <vt:lpstr>Cumulo-nimbus</vt:lpstr>
      <vt:lpstr>Spot the cloud 1</vt:lpstr>
      <vt:lpstr>Spot the cloud 2</vt:lpstr>
      <vt:lpstr>Spot the cloud 3</vt:lpstr>
      <vt:lpstr>Spot the cloud 4</vt:lpstr>
      <vt:lpstr>How do meteorologists forecast weather?</vt:lpstr>
      <vt:lpstr>What is a cold front?</vt:lpstr>
      <vt:lpstr>What is a warm front?</vt:lpstr>
      <vt:lpstr>What is high pressure?</vt:lpstr>
      <vt:lpstr>What is low pressure?</vt:lpstr>
      <vt:lpstr>Two more interesting weather facts:</vt:lpstr>
      <vt:lpstr>What is a stationary front?</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Heywood</dc:creator>
  <cp:lastModifiedBy>e199501747</cp:lastModifiedBy>
  <cp:revision>15</cp:revision>
  <dcterms:created xsi:type="dcterms:W3CDTF">2008-08-31T21:13:07Z</dcterms:created>
  <dcterms:modified xsi:type="dcterms:W3CDTF">2013-09-24T15:42:11Z</dcterms:modified>
</cp:coreProperties>
</file>